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8"/>
  </p:notesMasterIdLst>
  <p:handoutMasterIdLst>
    <p:handoutMasterId r:id="rId19"/>
  </p:handoutMasterIdLst>
  <p:sldIdLst>
    <p:sldId id="257" r:id="rId6"/>
    <p:sldId id="293" r:id="rId7"/>
    <p:sldId id="292" r:id="rId8"/>
    <p:sldId id="305" r:id="rId9"/>
    <p:sldId id="302" r:id="rId10"/>
    <p:sldId id="303" r:id="rId11"/>
    <p:sldId id="304" r:id="rId12"/>
    <p:sldId id="306" r:id="rId13"/>
    <p:sldId id="307" r:id="rId14"/>
    <p:sldId id="300" r:id="rId15"/>
    <p:sldId id="301" r:id="rId16"/>
    <p:sldId id="29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82"/>
    <a:srgbClr val="154C95"/>
    <a:srgbClr val="7EC8E4"/>
    <a:srgbClr val="BCE2EE"/>
    <a:srgbClr val="702285"/>
    <a:srgbClr val="71273D"/>
    <a:srgbClr val="66BC04"/>
    <a:srgbClr val="FF7900"/>
    <a:srgbClr val="00396A"/>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BA06DD-07AA-4A73-9DEF-85A235D0AEEC}" v="3" dt="2021-06-25T13:19:25.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6006" autoAdjust="0"/>
  </p:normalViewPr>
  <p:slideViewPr>
    <p:cSldViewPr snapToGrid="0" snapToObjects="1" showGuides="1">
      <p:cViewPr varScale="1">
        <p:scale>
          <a:sx n="80" d="100"/>
          <a:sy n="80" d="100"/>
        </p:scale>
        <p:origin x="1632" y="48"/>
      </p:cViewPr>
      <p:guideLst>
        <p:guide orient="horz" pos="336"/>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e Galvin" userId="cb55e6ed-bbf8-4553-8a9e-c81e7faf1310" providerId="ADAL" clId="{D086A134-A47D-4A6D-9EC0-75F23584BD9A}"/>
    <pc:docChg chg="modSld">
      <pc:chgData name="Lynne Galvin" userId="cb55e6ed-bbf8-4553-8a9e-c81e7faf1310" providerId="ADAL" clId="{D086A134-A47D-4A6D-9EC0-75F23584BD9A}" dt="2021-06-25T15:19:08.082" v="76" actId="20577"/>
      <pc:docMkLst>
        <pc:docMk/>
      </pc:docMkLst>
      <pc:sldChg chg="modNotesTx">
        <pc:chgData name="Lynne Galvin" userId="cb55e6ed-bbf8-4553-8a9e-c81e7faf1310" providerId="ADAL" clId="{D086A134-A47D-4A6D-9EC0-75F23584BD9A}" dt="2021-06-25T15:19:08.082" v="76" actId="20577"/>
        <pc:sldMkLst>
          <pc:docMk/>
          <pc:sldMk cId="473178621" sldId="3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54F259-2A98-0846-8AAE-3B1F25109057}" type="datetimeFigureOut">
              <a:t>6/30/2021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62C464-2C4B-8C4D-8F16-B72AB6FDD51B}" type="slidenum">
              <a:t>‹#›</a:t>
            </a:fld>
            <a:endParaRPr lang="en-US"/>
          </a:p>
        </p:txBody>
      </p:sp>
    </p:spTree>
    <p:extLst>
      <p:ext uri="{BB962C8B-B14F-4D97-AF65-F5344CB8AC3E}">
        <p14:creationId xmlns:p14="http://schemas.microsoft.com/office/powerpoint/2010/main" val="227370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ED5DA9-F6D6-5843-9EB0-D9441C280527}" type="datetimeFigureOut">
              <a:t>6/30/2021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3801CD-FE76-8045-AC4D-708E49E4621C}" type="slidenum">
              <a:t>‹#›</a:t>
            </a:fld>
            <a:endParaRPr lang="en-US"/>
          </a:p>
        </p:txBody>
      </p:sp>
    </p:spTree>
    <p:extLst>
      <p:ext uri="{BB962C8B-B14F-4D97-AF65-F5344CB8AC3E}">
        <p14:creationId xmlns:p14="http://schemas.microsoft.com/office/powerpoint/2010/main" val="29000628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otalrewardstatements.nhs.uk/"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esr.mhapp.nhs.uk/OA_HTML/AppsLogi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1</a:t>
            </a:fld>
            <a:endParaRPr lang="en-GB"/>
          </a:p>
        </p:txBody>
      </p:sp>
    </p:spTree>
    <p:extLst>
      <p:ext uri="{BB962C8B-B14F-4D97-AF65-F5344CB8AC3E}">
        <p14:creationId xmlns:p14="http://schemas.microsoft.com/office/powerpoint/2010/main" val="131294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40% part time workers are paying contributions based on WTE pay.</a:t>
            </a:r>
          </a:p>
          <a:p>
            <a:r>
              <a:rPr lang="en-GB" dirty="0"/>
              <a:t>More people older still contributing to the NHS workforce</a:t>
            </a:r>
          </a:p>
          <a:p>
            <a:r>
              <a:rPr lang="en-GB" dirty="0"/>
              <a:t>Interestingly, the most recent valuation demonstrated that life expectancy had fallen. </a:t>
            </a:r>
          </a:p>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2</a:t>
            </a:fld>
            <a:endParaRPr lang="en-GB"/>
          </a:p>
        </p:txBody>
      </p:sp>
    </p:spTree>
    <p:extLst>
      <p:ext uri="{BB962C8B-B14F-4D97-AF65-F5344CB8AC3E}">
        <p14:creationId xmlns:p14="http://schemas.microsoft.com/office/powerpoint/2010/main" val="131581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Still one of the best pension schemes</a:t>
            </a:r>
          </a:p>
          <a:p>
            <a:r>
              <a:rPr lang="en-GB" dirty="0"/>
              <a:t>Part of the Benefit package working in the NHS.</a:t>
            </a:r>
          </a:p>
          <a:p>
            <a:r>
              <a:rPr lang="en-GB" dirty="0"/>
              <a:t>Pension attracts people to work in the NHS and helps to keep them there to build up benefits-money in retirement and for the rest of your life. Protection for dependants as money is payable on scheme members death to spouse or dependants for the rest of their life. Ill health retirement if needed.</a:t>
            </a:r>
          </a:p>
          <a:p>
            <a:r>
              <a:rPr lang="en-GB" dirty="0"/>
              <a:t> </a:t>
            </a:r>
          </a:p>
          <a:p>
            <a:r>
              <a:rPr lang="en-GB" dirty="0"/>
              <a:t>Longer working by building in flexibilities in relation to accessing pension and returning to work  , step down, wind down or drawing down some Pension and continuing to work.</a:t>
            </a:r>
          </a:p>
          <a:p>
            <a:endParaRPr lang="en-GB" dirty="0"/>
          </a:p>
          <a:p>
            <a:r>
              <a:rPr lang="en-GB" dirty="0"/>
              <a:t>NHS workers: directly employed, medical, dental and ophthalmic practitioners and trainees, general medical practice staff, eligible staff of independent providers (WOS), eligible staff of independent providers who have been granted access to the scheme by the Secretary of state.</a:t>
            </a:r>
          </a:p>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3</a:t>
            </a:fld>
            <a:endParaRPr lang="en-GB"/>
          </a:p>
        </p:txBody>
      </p:sp>
    </p:spTree>
    <p:extLst>
      <p:ext uri="{BB962C8B-B14F-4D97-AF65-F5344CB8AC3E}">
        <p14:creationId xmlns:p14="http://schemas.microsoft.com/office/powerpoint/2010/main" val="41307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Defined benefit-promise to pay pension based on salary and length </a:t>
            </a:r>
            <a:r>
              <a:rPr lang="en-GB"/>
              <a:t>of service.</a:t>
            </a:r>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4</a:t>
            </a:fld>
            <a:endParaRPr lang="en-GB"/>
          </a:p>
        </p:txBody>
      </p:sp>
    </p:spTree>
    <p:extLst>
      <p:ext uri="{BB962C8B-B14F-4D97-AF65-F5344CB8AC3E}">
        <p14:creationId xmlns:p14="http://schemas.microsoft.com/office/powerpoint/2010/main" val="140859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tax relief on Pension contributions-</a:t>
            </a:r>
          </a:p>
          <a:p>
            <a:endParaRPr lang="en-GB" dirty="0"/>
          </a:p>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8</a:t>
            </a:fld>
            <a:endParaRPr lang="en-GB"/>
          </a:p>
        </p:txBody>
      </p:sp>
    </p:spTree>
    <p:extLst>
      <p:ext uri="{BB962C8B-B14F-4D97-AF65-F5344CB8AC3E}">
        <p14:creationId xmlns:p14="http://schemas.microsoft.com/office/powerpoint/2010/main" val="4152847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Currently if you were born after 1978 your normal pension age is 68</a:t>
            </a:r>
          </a:p>
        </p:txBody>
      </p:sp>
      <p:sp>
        <p:nvSpPr>
          <p:cNvPr id="4" name="Slide Number Placeholder 3"/>
          <p:cNvSpPr>
            <a:spLocks noGrp="1"/>
          </p:cNvSpPr>
          <p:nvPr>
            <p:ph type="sldNum" sz="quarter" idx="5"/>
          </p:nvPr>
        </p:nvSpPr>
        <p:spPr/>
        <p:txBody>
          <a:bodyPr/>
          <a:lstStyle/>
          <a:p>
            <a:fld id="{5E3801CD-FE76-8045-AC4D-708E49E4621C}" type="slidenum">
              <a:rPr lang="en-GB" smtClean="0"/>
              <a:t>9</a:t>
            </a:fld>
            <a:endParaRPr lang="en-GB"/>
          </a:p>
        </p:txBody>
      </p:sp>
    </p:spTree>
    <p:extLst>
      <p:ext uri="{BB962C8B-B14F-4D97-AF65-F5344CB8AC3E}">
        <p14:creationId xmlns:p14="http://schemas.microsoft.com/office/powerpoint/2010/main" val="1665579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also get tax relief when you pay into a pension meaning your income tax payments are lower</a:t>
            </a:r>
          </a:p>
        </p:txBody>
      </p:sp>
      <p:sp>
        <p:nvSpPr>
          <p:cNvPr id="4" name="Slide Number Placeholder 3"/>
          <p:cNvSpPr>
            <a:spLocks noGrp="1"/>
          </p:cNvSpPr>
          <p:nvPr>
            <p:ph type="sldNum" sz="quarter" idx="5"/>
          </p:nvPr>
        </p:nvSpPr>
        <p:spPr/>
        <p:txBody>
          <a:bodyPr/>
          <a:lstStyle/>
          <a:p>
            <a:fld id="{5E3801CD-FE76-8045-AC4D-708E49E4621C}" type="slidenum">
              <a:rPr lang="en-GB" smtClean="0"/>
              <a:t>10</a:t>
            </a:fld>
            <a:endParaRPr lang="en-GB"/>
          </a:p>
        </p:txBody>
      </p:sp>
    </p:spTree>
    <p:extLst>
      <p:ext uri="{BB962C8B-B14F-4D97-AF65-F5344CB8AC3E}">
        <p14:creationId xmlns:p14="http://schemas.microsoft.com/office/powerpoint/2010/main" val="194826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555555"/>
                </a:solidFill>
                <a:effectLst/>
                <a:latin typeface="Arial" panose="020B0604020202020204" pitchFamily="34" charset="0"/>
              </a:rPr>
              <a:t>A Total Reward Statement summarises an individual employee’s employment package, including:</a:t>
            </a:r>
          </a:p>
          <a:p>
            <a:pPr algn="l">
              <a:buFont typeface="Arial" panose="020B0604020202020204" pitchFamily="34" charset="0"/>
              <a:buChar char="•"/>
            </a:pPr>
            <a:r>
              <a:rPr lang="en-GB" b="0" i="0" dirty="0">
                <a:solidFill>
                  <a:srgbClr val="555555"/>
                </a:solidFill>
                <a:effectLst/>
                <a:latin typeface="Arial" panose="020B0604020202020204" pitchFamily="34" charset="0"/>
              </a:rPr>
              <a:t>basic pay</a:t>
            </a:r>
          </a:p>
          <a:p>
            <a:pPr algn="l">
              <a:buFont typeface="Arial" panose="020B0604020202020204" pitchFamily="34" charset="0"/>
              <a:buChar char="•"/>
            </a:pPr>
            <a:r>
              <a:rPr lang="en-GB" b="0" i="0" dirty="0">
                <a:solidFill>
                  <a:srgbClr val="555555"/>
                </a:solidFill>
                <a:effectLst/>
                <a:latin typeface="Arial" panose="020B0604020202020204" pitchFamily="34" charset="0"/>
              </a:rPr>
              <a:t>allowances</a:t>
            </a:r>
          </a:p>
          <a:p>
            <a:pPr algn="l">
              <a:buFont typeface="Arial" panose="020B0604020202020204" pitchFamily="34" charset="0"/>
              <a:buChar char="•"/>
            </a:pPr>
            <a:r>
              <a:rPr lang="en-GB" b="0" i="0" dirty="0">
                <a:solidFill>
                  <a:srgbClr val="555555"/>
                </a:solidFill>
                <a:effectLst/>
                <a:latin typeface="Arial" panose="020B0604020202020204" pitchFamily="34" charset="0"/>
              </a:rPr>
              <a:t>pension benefits (for NHS Pension Scheme members)</a:t>
            </a:r>
          </a:p>
          <a:p>
            <a:pPr algn="l"/>
            <a:endParaRPr lang="en-GB" b="0" i="0" dirty="0">
              <a:solidFill>
                <a:srgbClr val="555555"/>
              </a:solidFill>
              <a:effectLst/>
              <a:latin typeface="Arial" panose="020B0604020202020204" pitchFamily="34" charset="0"/>
            </a:endParaRPr>
          </a:p>
          <a:p>
            <a:pPr algn="l"/>
            <a:r>
              <a:rPr lang="en-GB" b="0" i="0" dirty="0">
                <a:solidFill>
                  <a:srgbClr val="555555"/>
                </a:solidFill>
                <a:effectLst/>
                <a:latin typeface="Arial" panose="020B0604020202020204" pitchFamily="34" charset="0"/>
              </a:rPr>
              <a:t>Some NHS organisations also provide other benefits included in the statement, such as:</a:t>
            </a:r>
          </a:p>
          <a:p>
            <a:pPr algn="l">
              <a:buFont typeface="Arial" panose="020B0604020202020204" pitchFamily="34" charset="0"/>
              <a:buChar char="•"/>
            </a:pPr>
            <a:r>
              <a:rPr lang="en-GB" b="0" i="0" dirty="0">
                <a:solidFill>
                  <a:srgbClr val="555555"/>
                </a:solidFill>
                <a:effectLst/>
                <a:latin typeface="Arial" panose="020B0604020202020204" pitchFamily="34" charset="0"/>
              </a:rPr>
              <a:t>health and wellbeing programmes</a:t>
            </a:r>
          </a:p>
          <a:p>
            <a:pPr algn="l">
              <a:buFont typeface="Arial" panose="020B0604020202020204" pitchFamily="34" charset="0"/>
              <a:buChar char="•"/>
            </a:pPr>
            <a:r>
              <a:rPr lang="en-GB" b="0" i="0" dirty="0">
                <a:solidFill>
                  <a:srgbClr val="555555"/>
                </a:solidFill>
                <a:effectLst/>
                <a:latin typeface="Arial" panose="020B0604020202020204" pitchFamily="34" charset="0"/>
              </a:rPr>
              <a:t>learning and development</a:t>
            </a:r>
          </a:p>
          <a:p>
            <a:pPr algn="l">
              <a:buFont typeface="Arial" panose="020B0604020202020204" pitchFamily="34" charset="0"/>
              <a:buChar char="•"/>
            </a:pPr>
            <a:r>
              <a:rPr lang="en-GB" b="0" i="0" dirty="0">
                <a:solidFill>
                  <a:srgbClr val="555555"/>
                </a:solidFill>
                <a:effectLst/>
                <a:latin typeface="Arial" panose="020B0604020202020204" pitchFamily="34" charset="0"/>
              </a:rPr>
              <a:t>flexible working opportunities</a:t>
            </a:r>
          </a:p>
          <a:p>
            <a:pPr algn="l">
              <a:buFont typeface="Arial" panose="020B0604020202020204" pitchFamily="34" charset="0"/>
              <a:buChar char="•"/>
            </a:pPr>
            <a:r>
              <a:rPr lang="en-GB" b="0" i="0" dirty="0">
                <a:solidFill>
                  <a:srgbClr val="555555"/>
                </a:solidFill>
                <a:effectLst/>
                <a:latin typeface="Arial" panose="020B0604020202020204" pitchFamily="34" charset="0"/>
              </a:rPr>
              <a:t>childcare vouchers</a:t>
            </a:r>
          </a:p>
          <a:p>
            <a:pPr algn="l">
              <a:buFont typeface="Arial" panose="020B0604020202020204" pitchFamily="34" charset="0"/>
              <a:buChar char="•"/>
            </a:pPr>
            <a:r>
              <a:rPr lang="en-GB" b="0" i="0" dirty="0">
                <a:solidFill>
                  <a:srgbClr val="555555"/>
                </a:solidFill>
                <a:effectLst/>
                <a:latin typeface="Arial" panose="020B0604020202020204" pitchFamily="34" charset="0"/>
              </a:rPr>
              <a:t>cycle to work schemes</a:t>
            </a:r>
          </a:p>
          <a:p>
            <a:endParaRPr lang="en-GB" dirty="0"/>
          </a:p>
          <a:p>
            <a:r>
              <a:rPr lang="en-GB" dirty="0"/>
              <a:t>A small number of NHS staff instead of getting a </a:t>
            </a:r>
            <a:r>
              <a:rPr lang="en-GB" b="0" i="0" dirty="0">
                <a:solidFill>
                  <a:srgbClr val="555555"/>
                </a:solidFill>
                <a:effectLst/>
                <a:latin typeface="Arial" panose="020B0604020202020204" pitchFamily="34" charset="0"/>
              </a:rPr>
              <a:t>Total Reward Statement will get an </a:t>
            </a:r>
            <a:r>
              <a:rPr lang="en-GB" dirty="0"/>
              <a:t>Annual Benefit Statement (ABS) instead this might be if your trust doesn’t use ESR or if you work for a GP surgery</a:t>
            </a:r>
          </a:p>
          <a:p>
            <a:endParaRPr lang="en-GB" dirty="0"/>
          </a:p>
          <a:p>
            <a:r>
              <a:rPr lang="en-GB" b="0" i="0" dirty="0">
                <a:solidFill>
                  <a:srgbClr val="555555"/>
                </a:solidFill>
                <a:effectLst/>
                <a:latin typeface="Arial" panose="020B0604020202020204" pitchFamily="34" charset="0"/>
              </a:rPr>
              <a:t>You'll be able to access your statement online using the </a:t>
            </a:r>
            <a:r>
              <a:rPr lang="en-GB" b="0" i="0" dirty="0">
                <a:solidFill>
                  <a:srgbClr val="555555"/>
                </a:solidFill>
                <a:effectLst/>
                <a:latin typeface="Arial" panose="020B0604020202020204" pitchFamily="34" charset="0"/>
                <a:hlinkClick r:id="rId3" tooltip="Total Reward Statement portal"/>
              </a:rPr>
              <a:t>Total Reward Statement portal</a:t>
            </a:r>
            <a:r>
              <a:rPr lang="en-GB" b="0" i="0" dirty="0">
                <a:solidFill>
                  <a:srgbClr val="555555"/>
                </a:solidFill>
                <a:effectLst/>
                <a:latin typeface="Arial" panose="020B0604020202020204" pitchFamily="34" charset="0"/>
              </a:rPr>
              <a:t> and </a:t>
            </a:r>
            <a:r>
              <a:rPr lang="en-GB" b="0" i="0" dirty="0">
                <a:solidFill>
                  <a:srgbClr val="555555"/>
                </a:solidFill>
                <a:effectLst/>
                <a:latin typeface="Arial" panose="020B0604020202020204" pitchFamily="34" charset="0"/>
                <a:hlinkClick r:id="rId4" tooltip="ESR employee self-service"/>
              </a:rPr>
              <a:t>ESR Employee Self-Service</a:t>
            </a:r>
            <a:r>
              <a:rPr lang="en-GB" b="0" i="0" dirty="0">
                <a:solidFill>
                  <a:srgbClr val="555555"/>
                </a:solidFill>
                <a:effectLst/>
                <a:latin typeface="Arial" panose="020B0604020202020204" pitchFamily="34" charset="0"/>
              </a:rPr>
              <a:t> for organisations that use the facility.</a:t>
            </a:r>
          </a:p>
          <a:p>
            <a:endParaRPr lang="en-GB" dirty="0"/>
          </a:p>
          <a:p>
            <a:pPr algn="l"/>
            <a:r>
              <a:rPr lang="en-GB" b="0" i="0" dirty="0">
                <a:solidFill>
                  <a:srgbClr val="555555"/>
                </a:solidFill>
                <a:effectLst/>
                <a:latin typeface="Arial" panose="020B0604020202020204" pitchFamily="34" charset="0"/>
              </a:rPr>
              <a:t>Statements provide an overview of your pension benefits up to 31 March each year.</a:t>
            </a:r>
          </a:p>
          <a:p>
            <a:pPr algn="l"/>
            <a:endParaRPr lang="en-GB" b="0" i="0" dirty="0">
              <a:solidFill>
                <a:srgbClr val="555555"/>
              </a:solidFill>
              <a:effectLst/>
              <a:latin typeface="Arial" panose="020B0604020202020204" pitchFamily="34" charset="0"/>
            </a:endParaRPr>
          </a:p>
          <a:p>
            <a:pPr algn="l"/>
            <a:r>
              <a:rPr lang="en-GB" b="0" i="0" dirty="0">
                <a:solidFill>
                  <a:srgbClr val="555555"/>
                </a:solidFill>
                <a:effectLst/>
                <a:latin typeface="Arial" panose="020B0604020202020204" pitchFamily="34" charset="0"/>
              </a:rPr>
              <a:t>the statement is based on information provided to NHS Pensions by 31 May each year. </a:t>
            </a:r>
          </a:p>
          <a:p>
            <a:pPr algn="l"/>
            <a:r>
              <a:rPr lang="en-GB" b="0" i="0" dirty="0">
                <a:solidFill>
                  <a:srgbClr val="555555"/>
                </a:solidFill>
                <a:effectLst/>
                <a:latin typeface="Arial" panose="020B0604020202020204" pitchFamily="34" charset="0"/>
              </a:rPr>
              <a:t>Statements are refreshed every year and are made available mid August.</a:t>
            </a:r>
          </a:p>
          <a:p>
            <a:pPr algn="l"/>
            <a:endParaRPr lang="en-GB" b="0" i="0" dirty="0">
              <a:solidFill>
                <a:srgbClr val="555555"/>
              </a:solidFill>
              <a:effectLst/>
              <a:latin typeface="Arial" panose="020B0604020202020204" pitchFamily="34" charset="0"/>
            </a:endParaRPr>
          </a:p>
          <a:p>
            <a:pPr algn="l"/>
            <a:r>
              <a:rPr lang="en-GB" b="0" i="0" dirty="0">
                <a:solidFill>
                  <a:srgbClr val="555555"/>
                </a:solidFill>
                <a:effectLst/>
                <a:latin typeface="Arial" panose="020B0604020202020204" pitchFamily="34" charset="0"/>
              </a:rPr>
              <a:t>The content shown is not ‘real-time’. NHS Pensions rely on NHS employers providing information by 31 May each year as a one-off annual update</a:t>
            </a:r>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11</a:t>
            </a:fld>
            <a:endParaRPr lang="en-GB"/>
          </a:p>
        </p:txBody>
      </p:sp>
    </p:spTree>
    <p:extLst>
      <p:ext uri="{BB962C8B-B14F-4D97-AF65-F5344CB8AC3E}">
        <p14:creationId xmlns:p14="http://schemas.microsoft.com/office/powerpoint/2010/main" val="120846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Maternity_Support WorkerSection Header">
    <p:spTree>
      <p:nvGrpSpPr>
        <p:cNvPr id="1" name=""/>
        <p:cNvGrpSpPr/>
        <p:nvPr/>
      </p:nvGrpSpPr>
      <p:grpSpPr>
        <a:xfrm>
          <a:off x="0" y="0"/>
          <a:ext cx="0" cy="0"/>
          <a:chOff x="0" y="0"/>
          <a:chExt cx="0" cy="0"/>
        </a:xfrm>
      </p:grpSpPr>
      <p:pic>
        <p:nvPicPr>
          <p:cNvPr id="3" name="Picture 2" descr="Green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baseline="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75279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Workplace_Representative_Section Header">
    <p:spTree>
      <p:nvGrpSpPr>
        <p:cNvPr id="1" name=""/>
        <p:cNvGrpSpPr/>
        <p:nvPr/>
      </p:nvGrpSpPr>
      <p:grpSpPr>
        <a:xfrm>
          <a:off x="0" y="0"/>
          <a:ext cx="0" cy="0"/>
          <a:chOff x="0" y="0"/>
          <a:chExt cx="0" cy="0"/>
        </a:xfrm>
      </p:grpSpPr>
      <p:pic>
        <p:nvPicPr>
          <p:cNvPr id="2" name="Picture 1" descr="Dark Red Divider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926294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tudent_Section Header">
    <p:spTree>
      <p:nvGrpSpPr>
        <p:cNvPr id="1" name=""/>
        <p:cNvGrpSpPr/>
        <p:nvPr/>
      </p:nvGrpSpPr>
      <p:grpSpPr>
        <a:xfrm>
          <a:off x="0" y="0"/>
          <a:ext cx="0" cy="0"/>
          <a:chOff x="0" y="0"/>
          <a:chExt cx="0" cy="0"/>
        </a:xfrm>
      </p:grpSpPr>
      <p:pic>
        <p:nvPicPr>
          <p:cNvPr id="3" name="Picture 2" descr="Purpl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18411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i-learn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5285"/>
            <a:ext cx="8229600" cy="4525963"/>
          </a:xfrm>
        </p:spPr>
        <p:txBody>
          <a:bodyPr>
            <a:normAutofit/>
          </a:bodyPr>
          <a:lstStyle>
            <a:lvl1pPr>
              <a:defRPr sz="1700"/>
            </a:lvl1pPr>
            <a:lvl2pPr>
              <a:defRPr sz="1700"/>
            </a:lvl2pPr>
            <a:lvl3pPr>
              <a:defRPr sz="1700"/>
            </a:lvl3pPr>
            <a:lvl4pPr>
              <a:defRPr sz="1700"/>
            </a:lvl4pPr>
            <a:lvl5pPr>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FF79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00396A"/>
                </a:solidFill>
                <a:latin typeface="Calibri"/>
                <a:cs typeface="Calibri"/>
              </a:rPr>
              <a:t>|</a:t>
            </a:r>
            <a:r>
              <a:rPr lang="en-US" sz="1000" baseline="30000" dirty="0">
                <a:latin typeface="Calibri"/>
                <a:cs typeface="Calibri"/>
              </a:rPr>
              <a:t> </a:t>
            </a:r>
            <a:r>
              <a:rPr lang="en-US" sz="1000" baseline="30000" dirty="0" err="1">
                <a:solidFill>
                  <a:srgbClr val="00396A"/>
                </a:solidFill>
                <a:latin typeface="Calibri"/>
                <a:cs typeface="Calibri"/>
              </a:rPr>
              <a:t>www.rcm.org.uk/i-learn</a:t>
            </a:r>
            <a:endParaRPr lang="en-US" sz="1000" baseline="30000" dirty="0">
              <a:solidFill>
                <a:srgbClr val="00396A"/>
              </a:solidFill>
              <a:latin typeface="Calibri"/>
              <a:cs typeface="Calibri"/>
            </a:endParaRPr>
          </a:p>
        </p:txBody>
      </p:sp>
      <p:sp>
        <p:nvSpPr>
          <p:cNvPr id="18" name="Rectangle 17"/>
          <p:cNvSpPr/>
          <p:nvPr userDrawn="1"/>
        </p:nvSpPr>
        <p:spPr>
          <a:xfrm>
            <a:off x="8648700" y="0"/>
            <a:ext cx="495300" cy="879128"/>
          </a:xfrm>
          <a:prstGeom prst="rect">
            <a:avLst/>
          </a:prstGeom>
          <a:solidFill>
            <a:srgbClr val="F9B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 y="0"/>
            <a:ext cx="8686799" cy="879128"/>
          </a:xfrm>
          <a:prstGeom prst="rect">
            <a:avLst/>
          </a:prstGeom>
          <a:solidFill>
            <a:srgbClr val="FF7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C2694E-47EE-CC45-839C-C62105775136}" type="slidenum">
              <a:t>‹#›</a:t>
            </a:fld>
            <a:endParaRPr lang="en-US"/>
          </a:p>
        </p:txBody>
      </p:sp>
      <p:sp>
        <p:nvSpPr>
          <p:cNvPr id="2" name="Title 1"/>
          <p:cNvSpPr>
            <a:spLocks noGrp="1"/>
          </p:cNvSpPr>
          <p:nvPr>
            <p:ph type="title"/>
          </p:nvPr>
        </p:nvSpPr>
        <p:spPr>
          <a:xfrm>
            <a:off x="4191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Tree>
    <p:extLst>
      <p:ext uri="{BB962C8B-B14F-4D97-AF65-F5344CB8AC3E}">
        <p14:creationId xmlns:p14="http://schemas.microsoft.com/office/powerpoint/2010/main" val="1708172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1935759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RCM Section Header">
    <p:spTree>
      <p:nvGrpSpPr>
        <p:cNvPr id="1" name=""/>
        <p:cNvGrpSpPr/>
        <p:nvPr/>
      </p:nvGrpSpPr>
      <p:grpSpPr>
        <a:xfrm>
          <a:off x="0" y="0"/>
          <a:ext cx="0" cy="0"/>
          <a:chOff x="0" y="0"/>
          <a:chExt cx="0" cy="0"/>
        </a:xfrm>
      </p:grpSpPr>
      <p:pic>
        <p:nvPicPr>
          <p:cNvPr id="3" name="Picture 2" descr="Orang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sz="2500">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403020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CM Section Header">
    <p:spTree>
      <p:nvGrpSpPr>
        <p:cNvPr id="1" name=""/>
        <p:cNvGrpSpPr/>
        <p:nvPr/>
      </p:nvGrpSpPr>
      <p:grpSpPr>
        <a:xfrm>
          <a:off x="0" y="0"/>
          <a:ext cx="0" cy="0"/>
          <a:chOff x="0" y="0"/>
          <a:chExt cx="0" cy="0"/>
        </a:xfrm>
      </p:grpSpPr>
      <p:pic>
        <p:nvPicPr>
          <p:cNvPr id="2" name="Picture 1" descr="Purpl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69456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RCM Section Header">
    <p:spTree>
      <p:nvGrpSpPr>
        <p:cNvPr id="1" name=""/>
        <p:cNvGrpSpPr/>
        <p:nvPr/>
      </p:nvGrpSpPr>
      <p:grpSpPr>
        <a:xfrm>
          <a:off x="0" y="0"/>
          <a:ext cx="0" cy="0"/>
          <a:chOff x="0" y="0"/>
          <a:chExt cx="0" cy="0"/>
        </a:xfrm>
      </p:grpSpPr>
      <p:pic>
        <p:nvPicPr>
          <p:cNvPr id="3" name="Picture 2" descr="Green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rgbClr val="FFFFFF"/>
                </a:solidFill>
              </a:defRPr>
            </a:lvl1pPr>
          </a:lstStyle>
          <a:p>
            <a:pPr marL="0" indent="0">
              <a:buNone/>
            </a:pPr>
            <a:endParaRPr lang="en-GB" dirty="0"/>
          </a:p>
        </p:txBody>
      </p:sp>
    </p:spTree>
    <p:extLst>
      <p:ext uri="{BB962C8B-B14F-4D97-AF65-F5344CB8AC3E}">
        <p14:creationId xmlns:p14="http://schemas.microsoft.com/office/powerpoint/2010/main" val="2134359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RCM Section Header">
    <p:spTree>
      <p:nvGrpSpPr>
        <p:cNvPr id="1" name=""/>
        <p:cNvGrpSpPr/>
        <p:nvPr/>
      </p:nvGrpSpPr>
      <p:grpSpPr>
        <a:xfrm>
          <a:off x="0" y="0"/>
          <a:ext cx="0" cy="0"/>
          <a:chOff x="0" y="0"/>
          <a:chExt cx="0" cy="0"/>
        </a:xfrm>
      </p:grpSpPr>
      <p:pic>
        <p:nvPicPr>
          <p:cNvPr id="2" name="Picture 1" descr="Dark Red Divider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3793882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9F8FB99-3593-6146-BB53-4F0C5F6C564A}" type="datetimeFigureOut">
              <a:rPr lang="en-US" smtClean="0"/>
              <a:pPr/>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
        <p:nvSpPr>
          <p:cNvPr id="12" name="Rectangle 11"/>
          <p:cNvSpPr/>
          <p:nvPr userDrawn="1"/>
        </p:nvSpPr>
        <p:spPr>
          <a:xfrm>
            <a:off x="1" y="0"/>
            <a:ext cx="8686799" cy="879128"/>
          </a:xfrm>
          <a:prstGeom prst="rect">
            <a:avLst/>
          </a:prstGeom>
          <a:solidFill>
            <a:srgbClr val="154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648700" y="0"/>
            <a:ext cx="495300" cy="87912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457200" y="6525344"/>
            <a:ext cx="8229600" cy="13569"/>
          </a:xfrm>
          <a:prstGeom prst="line">
            <a:avLst/>
          </a:prstGeom>
          <a:ln w="9525" cap="flat" cmpd="sng" algn="ctr">
            <a:solidFill>
              <a:srgbClr val="00AEE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mn-lt"/>
                <a:cs typeface="Calibri"/>
              </a:rPr>
              <a:t>The Royal College of Midwives </a:t>
            </a:r>
            <a:r>
              <a:rPr lang="en-US" sz="1000" baseline="30000" dirty="0">
                <a:solidFill>
                  <a:srgbClr val="004382"/>
                </a:solidFill>
                <a:latin typeface="+mn-lt"/>
                <a:cs typeface="Calibri"/>
              </a:rPr>
              <a:t>| </a:t>
            </a:r>
            <a:r>
              <a:rPr lang="en-US" sz="1000" baseline="30000" dirty="0" err="1">
                <a:solidFill>
                  <a:srgbClr val="004382"/>
                </a:solidFill>
                <a:latin typeface="+mn-lt"/>
                <a:cs typeface="Calibri"/>
              </a:rPr>
              <a:t>www.rcm.org.uk</a:t>
            </a:r>
            <a:endParaRPr lang="en-US" sz="1000" baseline="30000" dirty="0">
              <a:solidFill>
                <a:srgbClr val="004382"/>
              </a:solidFill>
              <a:latin typeface="+mn-lt"/>
              <a:cs typeface="Calibri"/>
            </a:endParaRPr>
          </a:p>
        </p:txBody>
      </p:sp>
      <p:sp>
        <p:nvSpPr>
          <p:cNvPr id="11" name="Slide Number Placeholder 5"/>
          <p:cNvSpPr txBox="1">
            <a:spLocks/>
          </p:cNvSpPr>
          <p:nvPr userDrawn="1"/>
        </p:nvSpPr>
        <p:spPr>
          <a:xfrm>
            <a:off x="8686801"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3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9E9B5D-B6CC-1C49-856E-542B1D186D42}" type="slidenum">
              <a:rPr lang="en-US" sz="1700" smtClean="0">
                <a:solidFill>
                  <a:schemeClr val="bg1"/>
                </a:solidFill>
              </a:rPr>
              <a:pPr/>
              <a:t>‹#›</a:t>
            </a:fld>
            <a:endParaRPr lang="en-US" sz="1700">
              <a:solidFill>
                <a:schemeClr val="bg1"/>
              </a:solidFill>
            </a:endParaRPr>
          </a:p>
        </p:txBody>
      </p:sp>
      <p:sp>
        <p:nvSpPr>
          <p:cNvPr id="2" name="Title 1"/>
          <p:cNvSpPr>
            <a:spLocks noGrp="1"/>
          </p:cNvSpPr>
          <p:nvPr>
            <p:ph type="title"/>
          </p:nvPr>
        </p:nvSpPr>
        <p:spPr>
          <a:xfrm>
            <a:off x="457200" y="0"/>
            <a:ext cx="8229600" cy="879128"/>
          </a:xfrm>
        </p:spPr>
        <p:txBody>
          <a:bodyPr>
            <a:normAutofit/>
          </a:bodyPr>
          <a:lstStyle>
            <a:lvl1pPr algn="l">
              <a:defRPr sz="2800">
                <a:solidFill>
                  <a:schemeClr val="bg1"/>
                </a:solidFill>
              </a:defRPr>
            </a:lvl1pPr>
          </a:lstStyle>
          <a:p>
            <a:r>
              <a:rPr lang="en-GB"/>
              <a:t>Click to edit Master 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6/30/2021</a:t>
            </a:fld>
            <a:endParaRPr lang="en-US"/>
          </a:p>
        </p:txBody>
      </p:sp>
      <p:sp>
        <p:nvSpPr>
          <p:cNvPr id="5" name="Footer Placeholder 4"/>
          <p:cNvSpPr>
            <a:spLocks noGrp="1"/>
          </p:cNvSpPr>
          <p:nvPr>
            <p:ph type="ftr" sz="quarter" idx="11"/>
          </p:nvPr>
        </p:nvSpPr>
        <p:spPr/>
        <p:txBody>
          <a:bodyPr/>
          <a:lstStyle/>
          <a:p>
            <a:endParaRPr lang="en-US"/>
          </a:p>
        </p:txBody>
      </p:sp>
      <p:sp>
        <p:nvSpPr>
          <p:cNvPr id="16"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F8FB99-3593-6146-BB53-4F0C5F6C564A}" type="datetimeFigureOut">
              <a:rPr lang="en-US" smtClean="0"/>
              <a:pPr/>
              <a:t>6/30/2021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8FB99-3593-6146-BB53-4F0C5F6C564A}" type="datetimeFigureOut">
              <a:rPr lang="en-US" smtClean="0"/>
              <a:pPr/>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F8FB99-3593-6146-BB53-4F0C5F6C564A}" type="datetimeFigureOut">
              <a:rPr lang="en-US" smtClean="0"/>
              <a:pPr/>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F8FB99-3593-6146-BB53-4F0C5F6C564A}" type="datetimeFigureOut">
              <a:rPr lang="en-US" smtClean="0"/>
              <a:pPr/>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Maternity Support Worker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000"/>
            <a:ext cx="8229600" cy="4525963"/>
          </a:xfrm>
        </p:spPr>
        <p:txBody>
          <a:bodyPr>
            <a:normAutofit/>
          </a:bodyPr>
          <a:lstStyle>
            <a:lvl1pPr>
              <a:defRPr sz="1700" b="0"/>
            </a:lvl1pPr>
            <a:lvl2pPr>
              <a:defRPr sz="1700"/>
            </a:lvl2pPr>
            <a:lvl3pPr>
              <a:defRPr sz="1700"/>
            </a:lvl3pPr>
            <a:lvl4pPr>
              <a:defRPr sz="1700"/>
            </a:lvl4pPr>
            <a:lvl5pPr>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66BC0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66BC04"/>
                </a:solidFill>
                <a:latin typeface="Calibri"/>
                <a:cs typeface="Calibri"/>
              </a:rPr>
              <a:t>| </a:t>
            </a:r>
            <a:r>
              <a:rPr lang="en-US" sz="1000" baseline="30000" dirty="0" err="1">
                <a:solidFill>
                  <a:srgbClr val="66BC04"/>
                </a:solidFill>
                <a:latin typeface="Calibri"/>
                <a:cs typeface="Calibri"/>
              </a:rPr>
              <a:t>www.rcm.org.uk</a:t>
            </a:r>
            <a:endParaRPr lang="en-US" sz="1000" baseline="30000" dirty="0">
              <a:solidFill>
                <a:srgbClr val="66BC04"/>
              </a:solidFill>
              <a:latin typeface="Calibri"/>
              <a:cs typeface="Calibri"/>
            </a:endParaRPr>
          </a:p>
        </p:txBody>
      </p:sp>
      <p:sp>
        <p:nvSpPr>
          <p:cNvPr id="21" name="Rectangle 20"/>
          <p:cNvSpPr/>
          <p:nvPr userDrawn="1"/>
        </p:nvSpPr>
        <p:spPr>
          <a:xfrm>
            <a:off x="8648700" y="0"/>
            <a:ext cx="495300" cy="879128"/>
          </a:xfrm>
          <a:prstGeom prst="rect">
            <a:avLst/>
          </a:prstGeom>
          <a:solidFill>
            <a:srgbClr val="AECE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1" y="0"/>
            <a:ext cx="8686799" cy="879128"/>
          </a:xfrm>
          <a:prstGeom prst="rect">
            <a:avLst/>
          </a:prstGeom>
          <a:solidFill>
            <a:srgbClr val="66BC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1"/>
          <p:cNvSpPr>
            <a:spLocks noGrp="1"/>
          </p:cNvSpPr>
          <p:nvPr>
            <p:ph type="title"/>
          </p:nvPr>
        </p:nvSpPr>
        <p:spPr>
          <a:xfrm>
            <a:off x="4176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
        <p:nvSpPr>
          <p:cNvPr id="24"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74522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Workplace Representative Title and Content">
    <p:spTree>
      <p:nvGrpSpPr>
        <p:cNvPr id="1" name=""/>
        <p:cNvGrpSpPr/>
        <p:nvPr/>
      </p:nvGrpSpPr>
      <p:grpSpPr>
        <a:xfrm>
          <a:off x="0" y="0"/>
          <a:ext cx="0" cy="0"/>
          <a:chOff x="0" y="0"/>
          <a:chExt cx="0" cy="0"/>
        </a:xfrm>
      </p:grpSpPr>
      <p:sp>
        <p:nvSpPr>
          <p:cNvPr id="13" name="Rectangle 12"/>
          <p:cNvSpPr/>
          <p:nvPr userDrawn="1"/>
        </p:nvSpPr>
        <p:spPr>
          <a:xfrm>
            <a:off x="8648700" y="0"/>
            <a:ext cx="495300" cy="879128"/>
          </a:xfrm>
          <a:prstGeom prst="rect">
            <a:avLst/>
          </a:prstGeom>
          <a:solidFill>
            <a:srgbClr val="AA5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6/30/2021</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userDrawn="1"/>
        </p:nvSpPr>
        <p:spPr>
          <a:xfrm>
            <a:off x="1" y="0"/>
            <a:ext cx="8686799" cy="879128"/>
          </a:xfrm>
          <a:prstGeom prst="rect">
            <a:avLst/>
          </a:prstGeom>
          <a:solidFill>
            <a:srgbClr val="712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cxnSp>
        <p:nvCxnSpPr>
          <p:cNvPr id="15" name="Straight Connector 14"/>
          <p:cNvCxnSpPr>
            <a:stCxn id="4" idx="1"/>
          </p:cNvCxnSpPr>
          <p:nvPr userDrawn="1"/>
        </p:nvCxnSpPr>
        <p:spPr>
          <a:xfrm flipV="1">
            <a:off x="457200" y="6525344"/>
            <a:ext cx="8229600" cy="13569"/>
          </a:xfrm>
          <a:prstGeom prst="line">
            <a:avLst/>
          </a:prstGeom>
          <a:ln w="9525" cap="flat" cmpd="sng" algn="ctr">
            <a:solidFill>
              <a:srgbClr val="71273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71273D"/>
                </a:solidFill>
                <a:latin typeface="Calibri"/>
                <a:cs typeface="Calibri"/>
              </a:rPr>
              <a:t>| </a:t>
            </a:r>
            <a:r>
              <a:rPr lang="en-US" sz="1000" baseline="30000" dirty="0" err="1">
                <a:solidFill>
                  <a:srgbClr val="71273D"/>
                </a:solidFill>
                <a:latin typeface="Calibri"/>
                <a:cs typeface="Calibri"/>
              </a:rPr>
              <a:t>www.rcm.org.uk</a:t>
            </a:r>
            <a:endParaRPr lang="en-US" sz="1000" baseline="30000" dirty="0">
              <a:solidFill>
                <a:srgbClr val="71273D"/>
              </a:solidFill>
              <a:latin typeface="Calibri"/>
              <a:cs typeface="Calibri"/>
            </a:endParaRPr>
          </a:p>
        </p:txBody>
      </p:sp>
      <p:sp>
        <p:nvSpPr>
          <p:cNvPr id="1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202980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Student Title and Content">
    <p:spTree>
      <p:nvGrpSpPr>
        <p:cNvPr id="1" name=""/>
        <p:cNvGrpSpPr/>
        <p:nvPr/>
      </p:nvGrpSpPr>
      <p:grpSpPr>
        <a:xfrm>
          <a:off x="0" y="0"/>
          <a:ext cx="0" cy="0"/>
          <a:chOff x="0" y="0"/>
          <a:chExt cx="0" cy="0"/>
        </a:xfrm>
      </p:grpSpPr>
      <p:sp>
        <p:nvSpPr>
          <p:cNvPr id="13" name="Rectangle 12"/>
          <p:cNvSpPr/>
          <p:nvPr userDrawn="1"/>
        </p:nvSpPr>
        <p:spPr>
          <a:xfrm>
            <a:off x="8648700" y="0"/>
            <a:ext cx="495300" cy="879128"/>
          </a:xfrm>
          <a:prstGeom prst="rect">
            <a:avLst/>
          </a:prstGeom>
          <a:solidFill>
            <a:srgbClr val="96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6/30/2021</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userDrawn="1"/>
        </p:nvSpPr>
        <p:spPr>
          <a:xfrm>
            <a:off x="1" y="0"/>
            <a:ext cx="8686799" cy="879128"/>
          </a:xfrm>
          <a:prstGeom prst="rect">
            <a:avLst/>
          </a:prstGeom>
          <a:solidFill>
            <a:srgbClr val="7022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cxnSp>
        <p:nvCxnSpPr>
          <p:cNvPr id="15" name="Straight Connector 14"/>
          <p:cNvCxnSpPr>
            <a:stCxn id="4" idx="1"/>
          </p:cNvCxnSpPr>
          <p:nvPr userDrawn="1"/>
        </p:nvCxnSpPr>
        <p:spPr>
          <a:xfrm flipV="1">
            <a:off x="457200" y="6525344"/>
            <a:ext cx="8229600" cy="13569"/>
          </a:xfrm>
          <a:prstGeom prst="line">
            <a:avLst/>
          </a:prstGeom>
          <a:ln w="9525" cap="flat" cmpd="sng" algn="ctr">
            <a:solidFill>
              <a:srgbClr val="70228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702285"/>
                </a:solidFill>
                <a:latin typeface="Calibri"/>
                <a:cs typeface="Calibri"/>
              </a:rPr>
              <a:t>| </a:t>
            </a:r>
            <a:r>
              <a:rPr lang="en-US" sz="1000" baseline="30000" dirty="0" err="1">
                <a:solidFill>
                  <a:srgbClr val="702285"/>
                </a:solidFill>
                <a:latin typeface="Calibri"/>
                <a:cs typeface="Calibri"/>
              </a:rPr>
              <a:t>www.rcm.org.uk</a:t>
            </a:r>
            <a:endParaRPr lang="en-US" sz="1000" baseline="30000" dirty="0">
              <a:solidFill>
                <a:srgbClr val="702285"/>
              </a:solidFill>
              <a:latin typeface="Calibri"/>
              <a:cs typeface="Calibri"/>
            </a:endParaRPr>
          </a:p>
        </p:txBody>
      </p:sp>
      <p:sp>
        <p:nvSpPr>
          <p:cNvPr id="1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47661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Education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FF79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00396A"/>
                </a:solidFill>
                <a:latin typeface="Calibri"/>
                <a:cs typeface="Calibri"/>
              </a:rPr>
              <a:t>|</a:t>
            </a:r>
            <a:r>
              <a:rPr lang="en-US" sz="1000" baseline="30000" dirty="0">
                <a:latin typeface="Calibri"/>
                <a:cs typeface="Calibri"/>
              </a:rPr>
              <a:t> </a:t>
            </a:r>
            <a:r>
              <a:rPr lang="en-US" sz="1000" baseline="30000" dirty="0" err="1">
                <a:solidFill>
                  <a:srgbClr val="00396A"/>
                </a:solidFill>
                <a:latin typeface="Calibri"/>
                <a:cs typeface="Calibri"/>
              </a:rPr>
              <a:t>www.rcm.org.uk</a:t>
            </a:r>
            <a:endParaRPr lang="en-US" sz="1000" baseline="30000" dirty="0">
              <a:solidFill>
                <a:srgbClr val="00396A"/>
              </a:solidFill>
              <a:latin typeface="Calibri"/>
              <a:cs typeface="Calibri"/>
            </a:endParaRPr>
          </a:p>
        </p:txBody>
      </p:sp>
      <p:sp>
        <p:nvSpPr>
          <p:cNvPr id="18" name="Rectangle 17"/>
          <p:cNvSpPr/>
          <p:nvPr userDrawn="1"/>
        </p:nvSpPr>
        <p:spPr>
          <a:xfrm>
            <a:off x="8648700" y="0"/>
            <a:ext cx="495300" cy="879128"/>
          </a:xfrm>
          <a:prstGeom prst="rect">
            <a:avLst/>
          </a:prstGeom>
          <a:solidFill>
            <a:srgbClr val="F9B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 y="0"/>
            <a:ext cx="8686799" cy="879128"/>
          </a:xfrm>
          <a:prstGeom prst="rect">
            <a:avLst/>
          </a:prstGeom>
          <a:solidFill>
            <a:srgbClr val="FF7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C2694E-47EE-CC45-839C-C62105775136}" type="slidenum">
              <a:t>‹#›</a:t>
            </a:fld>
            <a:endParaRPr lang="en-US"/>
          </a:p>
        </p:txBody>
      </p:sp>
      <p:sp>
        <p:nvSpPr>
          <p:cNvPr id="2" name="Title 1"/>
          <p:cNvSpPr>
            <a:spLocks noGrp="1"/>
          </p:cNvSpPr>
          <p:nvPr>
            <p:ph type="title"/>
          </p:nvPr>
        </p:nvSpPr>
        <p:spPr>
          <a:xfrm>
            <a:off x="4191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Tree>
    <p:extLst>
      <p:ext uri="{BB962C8B-B14F-4D97-AF65-F5344CB8AC3E}">
        <p14:creationId xmlns:p14="http://schemas.microsoft.com/office/powerpoint/2010/main" val="145803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F8FB99-3593-6146-BB53-4F0C5F6C564A}" type="datetimeFigureOut">
              <a:rPr lang="en-US" smtClean="0"/>
              <a:pPr/>
              <a:t>6/30/2021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8C676-D4AE-CA4A-B429-CAB3D1CACA53}" type="slidenum">
              <a:rPr lang="en-US" smtClean="0"/>
              <a:pPr/>
              <a:t>‹#›</a:t>
            </a:fld>
            <a:endParaRPr lang="en-US"/>
          </a:p>
        </p:txBody>
      </p:sp>
    </p:spTree>
    <p:extLst>
      <p:ext uri="{BB962C8B-B14F-4D97-AF65-F5344CB8AC3E}">
        <p14:creationId xmlns:p14="http://schemas.microsoft.com/office/powerpoint/2010/main" val="48926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ducation Section Header">
    <p:spTree>
      <p:nvGrpSpPr>
        <p:cNvPr id="1" name=""/>
        <p:cNvGrpSpPr/>
        <p:nvPr/>
      </p:nvGrpSpPr>
      <p:grpSpPr>
        <a:xfrm>
          <a:off x="0" y="0"/>
          <a:ext cx="0" cy="0"/>
          <a:chOff x="0" y="0"/>
          <a:chExt cx="0" cy="0"/>
        </a:xfrm>
      </p:grpSpPr>
      <p:pic>
        <p:nvPicPr>
          <p:cNvPr id="3" name="Picture 2" descr="Orang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5132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8FB99-3593-6146-BB53-4F0C5F6C564A}" type="datetimeFigureOut">
              <a:rPr lang="en-US" smtClean="0"/>
              <a:pPr/>
              <a:t>6/30/2021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8C676-D4AE-CA4A-B429-CAB3D1CACA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71" r:id="rId4"/>
    <p:sldLayoutId id="2147483672" r:id="rId5"/>
    <p:sldLayoutId id="2147483666" r:id="rId6"/>
    <p:sldLayoutId id="2147483676" r:id="rId7"/>
    <p:sldLayoutId id="2147483651" r:id="rId8"/>
    <p:sldLayoutId id="2147483660" r:id="rId9"/>
    <p:sldLayoutId id="2147483661" r:id="rId10"/>
    <p:sldLayoutId id="2147483662" r:id="rId11"/>
    <p:sldLayoutId id="2147483663" r:id="rId12"/>
    <p:sldLayoutId id="2147483675" r:id="rId13"/>
    <p:sldLayoutId id="2147483677" r:id="rId14"/>
    <p:sldLayoutId id="2147483678" r:id="rId15"/>
    <p:sldLayoutId id="2147483679" r:id="rId16"/>
    <p:sldLayoutId id="2147483680" r:id="rId17"/>
    <p:sldLayoutId id="2147483681" r:id="rId18"/>
    <p:sldLayoutId id="2147483652" r:id="rId19"/>
    <p:sldLayoutId id="2147483653" r:id="rId20"/>
    <p:sldLayoutId id="2147483654" r:id="rId21"/>
    <p:sldLayoutId id="2147483655" r:id="rId22"/>
    <p:sldLayoutId id="2147483656" r:id="rId23"/>
    <p:sldLayoutId id="2147483657" r:id="rId24"/>
    <p:sldLayoutId id="2147483658" r:id="rId25"/>
    <p:sldLayoutId id="2147483659" r:id="rId2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3200" b="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olicyoptions.irpp.org/fr/magazines/come-together/maze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v.uk/state-pension-ag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pc="-5" dirty="0"/>
              <a:t>NHS Pensions</a:t>
            </a:r>
            <a:br>
              <a:rPr lang="en-GB" spc="-5" dirty="0"/>
            </a:br>
            <a:r>
              <a:rPr lang="en-GB" spc="-5" dirty="0"/>
              <a:t>June 2021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2AB726-1401-48DC-B21A-D5B0801F766A}"/>
              </a:ext>
            </a:extLst>
          </p:cNvPr>
          <p:cNvSpPr>
            <a:spLocks noGrp="1"/>
          </p:cNvSpPr>
          <p:nvPr>
            <p:ph type="title"/>
          </p:nvPr>
        </p:nvSpPr>
        <p:spPr/>
        <p:txBody>
          <a:bodyPr/>
          <a:lstStyle/>
          <a:p>
            <a:r>
              <a:rPr lang="en-GB" dirty="0"/>
              <a:t>Your pay slip</a:t>
            </a:r>
          </a:p>
        </p:txBody>
      </p:sp>
      <p:pic>
        <p:nvPicPr>
          <p:cNvPr id="9" name="Picture 8">
            <a:extLst>
              <a:ext uri="{FF2B5EF4-FFF2-40B4-BE49-F238E27FC236}">
                <a16:creationId xmlns:a16="http://schemas.microsoft.com/office/drawing/2014/main" id="{86F3973F-BBE1-4D75-966C-C51CF0EF5E3B}"/>
              </a:ext>
            </a:extLst>
          </p:cNvPr>
          <p:cNvPicPr>
            <a:picLocks noChangeAspect="1"/>
          </p:cNvPicPr>
          <p:nvPr/>
        </p:nvPicPr>
        <p:blipFill>
          <a:blip r:embed="rId3"/>
          <a:stretch>
            <a:fillRect/>
          </a:stretch>
        </p:blipFill>
        <p:spPr>
          <a:xfrm>
            <a:off x="116333" y="987368"/>
            <a:ext cx="8521481" cy="5273424"/>
          </a:xfrm>
          <a:prstGeom prst="rect">
            <a:avLst/>
          </a:prstGeom>
        </p:spPr>
      </p:pic>
    </p:spTree>
    <p:extLst>
      <p:ext uri="{BB962C8B-B14F-4D97-AF65-F5344CB8AC3E}">
        <p14:creationId xmlns:p14="http://schemas.microsoft.com/office/powerpoint/2010/main" val="848295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D6D4F-270A-4D38-8AFE-8EBCBE9676C7}"/>
              </a:ext>
            </a:extLst>
          </p:cNvPr>
          <p:cNvSpPr>
            <a:spLocks noGrp="1"/>
          </p:cNvSpPr>
          <p:nvPr>
            <p:ph type="title"/>
          </p:nvPr>
        </p:nvSpPr>
        <p:spPr/>
        <p:txBody>
          <a:bodyPr/>
          <a:lstStyle/>
          <a:p>
            <a:r>
              <a:rPr lang="en-GB" dirty="0"/>
              <a:t>Total Reward Statement</a:t>
            </a:r>
          </a:p>
        </p:txBody>
      </p:sp>
      <p:pic>
        <p:nvPicPr>
          <p:cNvPr id="5" name="Content Placeholder 4">
            <a:extLst>
              <a:ext uri="{FF2B5EF4-FFF2-40B4-BE49-F238E27FC236}">
                <a16:creationId xmlns:a16="http://schemas.microsoft.com/office/drawing/2014/main" id="{C78774BA-7C2F-4E68-9307-69F4FF14BB75}"/>
              </a:ext>
            </a:extLst>
          </p:cNvPr>
          <p:cNvPicPr>
            <a:picLocks noGrp="1" noChangeAspect="1"/>
          </p:cNvPicPr>
          <p:nvPr>
            <p:ph idx="1"/>
          </p:nvPr>
        </p:nvPicPr>
        <p:blipFill>
          <a:blip r:embed="rId3"/>
          <a:stretch>
            <a:fillRect/>
          </a:stretch>
        </p:blipFill>
        <p:spPr>
          <a:xfrm>
            <a:off x="513563" y="1260475"/>
            <a:ext cx="8116874" cy="4525963"/>
          </a:xfrm>
        </p:spPr>
      </p:pic>
    </p:spTree>
    <p:extLst>
      <p:ext uri="{BB962C8B-B14F-4D97-AF65-F5344CB8AC3E}">
        <p14:creationId xmlns:p14="http://schemas.microsoft.com/office/powerpoint/2010/main" val="2543988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50876"/>
            <a:ext cx="8229600" cy="1143000"/>
          </a:xfrm>
        </p:spPr>
        <p:txBody>
          <a:bodyPr>
            <a:normAutofit/>
          </a:bodyPr>
          <a:lstStyle/>
          <a:p>
            <a:r>
              <a:rPr lang="en-GB" sz="2500" dirty="0"/>
              <a:t>For further information</a:t>
            </a:r>
          </a:p>
        </p:txBody>
      </p:sp>
      <p:sp>
        <p:nvSpPr>
          <p:cNvPr id="2" name="Content Placeholder 1"/>
          <p:cNvSpPr>
            <a:spLocks noGrp="1"/>
          </p:cNvSpPr>
          <p:nvPr>
            <p:ph idx="4294967295"/>
          </p:nvPr>
        </p:nvSpPr>
        <p:spPr>
          <a:xfrm>
            <a:off x="457200" y="1841172"/>
            <a:ext cx="8229600" cy="3289628"/>
          </a:xfrm>
        </p:spPr>
        <p:txBody>
          <a:bodyPr/>
          <a:lstStyle/>
          <a:p>
            <a:pPr marL="0" indent="0" algn="ctr">
              <a:buNone/>
            </a:pPr>
            <a:r>
              <a:rPr lang="en-GB" sz="1800" dirty="0">
                <a:solidFill>
                  <a:schemeClr val="bg1"/>
                </a:solidFill>
              </a:rPr>
              <a:t>Website: www.rcm.org.uk</a:t>
            </a:r>
          </a:p>
          <a:p>
            <a:pPr algn="ctr"/>
            <a:r>
              <a:rPr lang="en-GB" sz="1800" dirty="0">
                <a:solidFill>
                  <a:schemeClr val="bg1"/>
                </a:solidFill>
              </a:rPr>
              <a:t>Telephone: 0300 303 0444</a:t>
            </a:r>
          </a:p>
          <a:p>
            <a:pPr algn="ctr"/>
            <a:r>
              <a:rPr lang="en-GB" sz="1800" dirty="0">
                <a:solidFill>
                  <a:schemeClr val="bg1"/>
                </a:solidFill>
              </a:rPr>
              <a:t>Email: info@rcm.org.uk</a:t>
            </a:r>
          </a:p>
          <a:p>
            <a:pPr marL="0" indent="0" algn="ctr">
              <a:buNone/>
            </a:pPr>
            <a:endParaRPr lang="en-GB" sz="1800" dirty="0">
              <a:solidFill>
                <a:schemeClr val="bg1"/>
              </a:solidFill>
            </a:endParaRPr>
          </a:p>
          <a:p>
            <a:pPr marL="0" indent="0" algn="ctr">
              <a:buNone/>
            </a:pPr>
            <a:r>
              <a:rPr lang="en-GB" sz="1800" dirty="0">
                <a:solidFill>
                  <a:schemeClr val="bg1"/>
                </a:solidFill>
              </a:rPr>
              <a:t>      www.facebook.com/midwivesRCM</a:t>
            </a:r>
          </a:p>
          <a:p>
            <a:pPr marL="0" indent="0" algn="ctr">
              <a:buNone/>
            </a:pPr>
            <a:endParaRPr lang="en-GB" sz="1800" dirty="0">
              <a:solidFill>
                <a:schemeClr val="bg1"/>
              </a:solidFill>
            </a:endParaRPr>
          </a:p>
          <a:p>
            <a:pPr marL="0" indent="0" algn="ctr">
              <a:buNone/>
            </a:pPr>
            <a:r>
              <a:rPr lang="en-GB" sz="1800" dirty="0">
                <a:solidFill>
                  <a:schemeClr val="bg1"/>
                </a:solidFill>
              </a:rPr>
              <a:t>          @MidwivesRCM</a:t>
            </a:r>
          </a:p>
          <a:p>
            <a:pPr marL="0" indent="0">
              <a:buNone/>
            </a:pPr>
            <a:endParaRPr lang="en-GB" dirty="0"/>
          </a:p>
          <a:p>
            <a:pPr marL="0" indent="0">
              <a:buNone/>
            </a:pPr>
            <a:endParaRPr lang="en-GB" dirty="0"/>
          </a:p>
          <a:p>
            <a:pPr marL="0" indent="0">
              <a:buNone/>
            </a:pPr>
            <a:endParaRPr lang="en-GB" dirty="0"/>
          </a:p>
        </p:txBody>
      </p:sp>
      <p:pic>
        <p:nvPicPr>
          <p:cNvPr id="4" name="Picture 3" descr="Facebook F Cy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951" y="3086426"/>
            <a:ext cx="389517" cy="353458"/>
          </a:xfrm>
          <a:prstGeom prst="rect">
            <a:avLst/>
          </a:prstGeom>
        </p:spPr>
      </p:pic>
      <p:pic>
        <p:nvPicPr>
          <p:cNvPr id="6" name="Picture 5" descr="Twitter bird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050" y="3784925"/>
            <a:ext cx="410031" cy="372966"/>
          </a:xfrm>
          <a:prstGeom prst="rect">
            <a:avLst/>
          </a:prstGeom>
        </p:spPr>
      </p:pic>
    </p:spTree>
    <p:extLst>
      <p:ext uri="{BB962C8B-B14F-4D97-AF65-F5344CB8AC3E}">
        <p14:creationId xmlns:p14="http://schemas.microsoft.com/office/powerpoint/2010/main" val="333994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1BF4-F2EC-40B7-B3CD-7DD8FE44D33C}"/>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7A9E3574-65DC-4C54-B4AE-DC06706CCD34}"/>
              </a:ext>
            </a:extLst>
          </p:cNvPr>
          <p:cNvSpPr>
            <a:spLocks noGrp="1"/>
          </p:cNvSpPr>
          <p:nvPr>
            <p:ph idx="1"/>
          </p:nvPr>
        </p:nvSpPr>
        <p:spPr>
          <a:xfrm>
            <a:off x="457200" y="1260000"/>
            <a:ext cx="8229600" cy="5064600"/>
          </a:xfrm>
        </p:spPr>
        <p:txBody>
          <a:bodyPr/>
          <a:lstStyle/>
          <a:p>
            <a:pPr marL="12700">
              <a:lnSpc>
                <a:spcPct val="100000"/>
              </a:lnSpc>
              <a:spcBef>
                <a:spcPts val="530"/>
              </a:spcBef>
            </a:pPr>
            <a:r>
              <a:rPr lang="en-GB" sz="2400" b="1" dirty="0">
                <a:latin typeface="Calibri"/>
                <a:cs typeface="Calibri"/>
              </a:rPr>
              <a:t>NHS Workforce</a:t>
            </a:r>
          </a:p>
          <a:p>
            <a:pPr marL="12700">
              <a:lnSpc>
                <a:spcPct val="100000"/>
              </a:lnSpc>
              <a:spcBef>
                <a:spcPts val="530"/>
              </a:spcBef>
            </a:pPr>
            <a:endParaRPr lang="en-GB" sz="2400" b="1" dirty="0">
              <a:latin typeface="Calibri"/>
              <a:cs typeface="Calibri"/>
            </a:endParaRPr>
          </a:p>
          <a:p>
            <a:pPr marL="12700">
              <a:lnSpc>
                <a:spcPct val="100000"/>
              </a:lnSpc>
              <a:spcBef>
                <a:spcPts val="530"/>
              </a:spcBef>
            </a:pPr>
            <a:r>
              <a:rPr lang="en-GB" sz="2400" dirty="0">
                <a:latin typeface="Calibri"/>
                <a:cs typeface="Calibri"/>
              </a:rPr>
              <a:t>1.6 million NHS workers in England and Wales</a:t>
            </a:r>
          </a:p>
          <a:p>
            <a:pPr marL="12700">
              <a:lnSpc>
                <a:spcPct val="100000"/>
              </a:lnSpc>
              <a:spcBef>
                <a:spcPts val="530"/>
              </a:spcBef>
            </a:pPr>
            <a:endParaRPr lang="en-GB" sz="2400" dirty="0">
              <a:latin typeface="Calibri"/>
              <a:cs typeface="Calibri"/>
            </a:endParaRPr>
          </a:p>
          <a:p>
            <a:pPr marL="12700">
              <a:lnSpc>
                <a:spcPct val="100000"/>
              </a:lnSpc>
              <a:spcBef>
                <a:spcPts val="530"/>
              </a:spcBef>
            </a:pPr>
            <a:r>
              <a:rPr lang="en-GB" sz="2400" dirty="0">
                <a:latin typeface="Calibri"/>
                <a:cs typeface="Calibri"/>
              </a:rPr>
              <a:t>80% female</a:t>
            </a:r>
          </a:p>
          <a:p>
            <a:pPr marL="12700">
              <a:lnSpc>
                <a:spcPct val="100000"/>
              </a:lnSpc>
              <a:spcBef>
                <a:spcPts val="530"/>
              </a:spcBef>
            </a:pPr>
            <a:endParaRPr lang="en-GB" sz="2400" dirty="0">
              <a:latin typeface="Calibri"/>
              <a:cs typeface="Calibri"/>
            </a:endParaRPr>
          </a:p>
          <a:p>
            <a:pPr marL="12700">
              <a:lnSpc>
                <a:spcPct val="100000"/>
              </a:lnSpc>
              <a:spcBef>
                <a:spcPts val="530"/>
              </a:spcBef>
            </a:pPr>
            <a:r>
              <a:rPr lang="en-GB" sz="2400" dirty="0">
                <a:latin typeface="Calibri"/>
                <a:cs typeface="Calibri"/>
              </a:rPr>
              <a:t>40% part time</a:t>
            </a:r>
          </a:p>
          <a:p>
            <a:pPr marL="12700">
              <a:lnSpc>
                <a:spcPct val="100000"/>
              </a:lnSpc>
              <a:spcBef>
                <a:spcPts val="530"/>
              </a:spcBef>
            </a:pPr>
            <a:endParaRPr lang="en-GB" sz="2400" dirty="0">
              <a:latin typeface="Calibri"/>
              <a:cs typeface="Calibri"/>
            </a:endParaRPr>
          </a:p>
          <a:p>
            <a:pPr marL="12700">
              <a:lnSpc>
                <a:spcPct val="100000"/>
              </a:lnSpc>
              <a:spcBef>
                <a:spcPts val="530"/>
              </a:spcBef>
            </a:pPr>
            <a:r>
              <a:rPr lang="en-GB" sz="2400" dirty="0">
                <a:latin typeface="Calibri"/>
                <a:cs typeface="Calibri"/>
              </a:rPr>
              <a:t>Changes in life expectancy:</a:t>
            </a:r>
          </a:p>
          <a:p>
            <a:pPr marL="12700">
              <a:lnSpc>
                <a:spcPct val="100000"/>
              </a:lnSpc>
              <a:spcBef>
                <a:spcPts val="530"/>
              </a:spcBef>
            </a:pPr>
            <a:r>
              <a:rPr lang="en-GB" sz="2400" dirty="0">
                <a:latin typeface="Calibri"/>
                <a:cs typeface="Calibri"/>
              </a:rPr>
              <a:t>Male employees aged 60 in 1955 16.1% and 2006 30.1%</a:t>
            </a:r>
          </a:p>
          <a:p>
            <a:pPr marL="12700">
              <a:lnSpc>
                <a:spcPct val="100000"/>
              </a:lnSpc>
              <a:spcBef>
                <a:spcPts val="530"/>
              </a:spcBef>
            </a:pPr>
            <a:r>
              <a:rPr lang="en-GB" sz="2400" dirty="0">
                <a:latin typeface="Calibri"/>
                <a:cs typeface="Calibri"/>
              </a:rPr>
              <a:t>Female employees aged 60 in 1955 19.8%  and 2006 31.8%</a:t>
            </a:r>
          </a:p>
          <a:p>
            <a:endParaRPr lang="en-GB" dirty="0"/>
          </a:p>
        </p:txBody>
      </p:sp>
    </p:spTree>
    <p:extLst>
      <p:ext uri="{BB962C8B-B14F-4D97-AF65-F5344CB8AC3E}">
        <p14:creationId xmlns:p14="http://schemas.microsoft.com/office/powerpoint/2010/main" val="90101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1CD9-88EA-48CA-85F0-A15706FE2BBE}"/>
              </a:ext>
            </a:extLst>
          </p:cNvPr>
          <p:cNvSpPr>
            <a:spLocks noGrp="1"/>
          </p:cNvSpPr>
          <p:nvPr>
            <p:ph type="title"/>
          </p:nvPr>
        </p:nvSpPr>
        <p:spPr/>
        <p:txBody>
          <a:bodyPr/>
          <a:lstStyle/>
          <a:p>
            <a:r>
              <a:rPr lang="en-GB" sz="2800" spc="-5" dirty="0"/>
              <a:t>Background</a:t>
            </a:r>
            <a:endParaRPr lang="en-GB" dirty="0"/>
          </a:p>
        </p:txBody>
      </p:sp>
      <p:sp>
        <p:nvSpPr>
          <p:cNvPr id="3" name="Content Placeholder 2">
            <a:extLst>
              <a:ext uri="{FF2B5EF4-FFF2-40B4-BE49-F238E27FC236}">
                <a16:creationId xmlns:a16="http://schemas.microsoft.com/office/drawing/2014/main" id="{7D3EF6AC-040F-46AF-A3E4-895902E8163F}"/>
              </a:ext>
            </a:extLst>
          </p:cNvPr>
          <p:cNvSpPr>
            <a:spLocks noGrp="1"/>
          </p:cNvSpPr>
          <p:nvPr>
            <p:ph idx="1"/>
          </p:nvPr>
        </p:nvSpPr>
        <p:spPr/>
        <p:txBody>
          <a:bodyPr/>
          <a:lstStyle/>
          <a:p>
            <a:pPr marL="12700">
              <a:lnSpc>
                <a:spcPct val="100000"/>
              </a:lnSpc>
              <a:spcBef>
                <a:spcPts val="530"/>
              </a:spcBef>
            </a:pPr>
            <a:r>
              <a:rPr lang="en-GB" sz="2400" b="1" dirty="0">
                <a:latin typeface="Calibri"/>
                <a:cs typeface="Calibri"/>
              </a:rPr>
              <a:t>Purpose of the scheme</a:t>
            </a:r>
          </a:p>
          <a:p>
            <a:pPr marL="12700">
              <a:lnSpc>
                <a:spcPct val="100000"/>
              </a:lnSpc>
              <a:spcBef>
                <a:spcPts val="530"/>
              </a:spcBef>
            </a:pPr>
            <a:endParaRPr lang="en-GB" sz="2400" b="1" dirty="0">
              <a:latin typeface="Calibri"/>
              <a:cs typeface="Calibri"/>
            </a:endParaRPr>
          </a:p>
          <a:p>
            <a:pPr marL="12700">
              <a:lnSpc>
                <a:spcPct val="100000"/>
              </a:lnSpc>
              <a:spcBef>
                <a:spcPts val="530"/>
              </a:spcBef>
            </a:pPr>
            <a:r>
              <a:rPr lang="en-GB" sz="2400" dirty="0">
                <a:latin typeface="Calibri"/>
                <a:cs typeface="Calibri"/>
              </a:rPr>
              <a:t>To provide valuable and competitive and secure guaranteed retirement benefit for all those working in the NHS.</a:t>
            </a:r>
          </a:p>
          <a:p>
            <a:pPr marL="12700">
              <a:lnSpc>
                <a:spcPct val="100000"/>
              </a:lnSpc>
              <a:spcBef>
                <a:spcPts val="530"/>
              </a:spcBef>
            </a:pPr>
            <a:endParaRPr lang="en-GB" sz="2400" dirty="0">
              <a:latin typeface="Calibri"/>
              <a:cs typeface="Calibri"/>
            </a:endParaRPr>
          </a:p>
          <a:p>
            <a:pPr marL="12700">
              <a:lnSpc>
                <a:spcPct val="100000"/>
              </a:lnSpc>
              <a:spcBef>
                <a:spcPts val="530"/>
              </a:spcBef>
            </a:pPr>
            <a:r>
              <a:rPr lang="en-GB" sz="2400" dirty="0">
                <a:latin typeface="Calibri"/>
                <a:cs typeface="Calibri"/>
              </a:rPr>
              <a:t>Recruit and retain staff.</a:t>
            </a:r>
          </a:p>
          <a:p>
            <a:pPr marL="12700">
              <a:lnSpc>
                <a:spcPct val="100000"/>
              </a:lnSpc>
              <a:spcBef>
                <a:spcPts val="530"/>
              </a:spcBef>
            </a:pPr>
            <a:r>
              <a:rPr lang="en-GB" sz="2400" dirty="0">
                <a:latin typeface="Calibri"/>
                <a:cs typeface="Calibri"/>
              </a:rPr>
              <a:t>Encourage return to work in the NHS</a:t>
            </a:r>
          </a:p>
          <a:p>
            <a:pPr marL="12700">
              <a:lnSpc>
                <a:spcPct val="100000"/>
              </a:lnSpc>
              <a:spcBef>
                <a:spcPts val="530"/>
              </a:spcBef>
            </a:pPr>
            <a:r>
              <a:rPr lang="en-GB" sz="2400" dirty="0">
                <a:latin typeface="Calibri"/>
                <a:cs typeface="Calibri"/>
              </a:rPr>
              <a:t>Support longer working.</a:t>
            </a:r>
          </a:p>
          <a:p>
            <a:endParaRPr lang="en-GB" dirty="0"/>
          </a:p>
        </p:txBody>
      </p:sp>
    </p:spTree>
    <p:extLst>
      <p:ext uri="{BB962C8B-B14F-4D97-AF65-F5344CB8AC3E}">
        <p14:creationId xmlns:p14="http://schemas.microsoft.com/office/powerpoint/2010/main" val="356031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1A55-E901-4AE5-AC32-FC4793857864}"/>
              </a:ext>
            </a:extLst>
          </p:cNvPr>
          <p:cNvSpPr>
            <a:spLocks noGrp="1"/>
          </p:cNvSpPr>
          <p:nvPr>
            <p:ph type="title"/>
          </p:nvPr>
        </p:nvSpPr>
        <p:spPr/>
        <p:txBody>
          <a:bodyPr/>
          <a:lstStyle/>
          <a:p>
            <a:r>
              <a:rPr lang="en-GB" dirty="0"/>
              <a:t>Auto enrolment</a:t>
            </a:r>
          </a:p>
        </p:txBody>
      </p:sp>
      <p:sp>
        <p:nvSpPr>
          <p:cNvPr id="3" name="Content Placeholder 2">
            <a:extLst>
              <a:ext uri="{FF2B5EF4-FFF2-40B4-BE49-F238E27FC236}">
                <a16:creationId xmlns:a16="http://schemas.microsoft.com/office/drawing/2014/main" id="{5C589BFE-6538-4715-8CA2-0948A5B6820D}"/>
              </a:ext>
            </a:extLst>
          </p:cNvPr>
          <p:cNvSpPr>
            <a:spLocks noGrp="1"/>
          </p:cNvSpPr>
          <p:nvPr>
            <p:ph idx="1"/>
          </p:nvPr>
        </p:nvSpPr>
        <p:spPr>
          <a:xfrm>
            <a:off x="124287" y="1260001"/>
            <a:ext cx="8948692" cy="2788216"/>
          </a:xfrm>
        </p:spPr>
        <p:txBody>
          <a:bodyPr>
            <a:normAutofit/>
          </a:bodyPr>
          <a:lstStyle/>
          <a:p>
            <a:r>
              <a:rPr lang="en-GB" sz="2000" dirty="0"/>
              <a:t>The NHS Pension Scheme is the default pension scheme for NHS workers to be automatically enrolled in under government efforts to increase levels of personal pension saving in the UK. </a:t>
            </a:r>
          </a:p>
          <a:p>
            <a:r>
              <a:rPr lang="en-GB" sz="2000" dirty="0"/>
              <a:t>Membership of this Scheme is voluntary but if you are eligible you will be automatically enrolled and made a member from the day you start or restart in the NHS, unless you decide to opt out after joining</a:t>
            </a:r>
          </a:p>
          <a:p>
            <a:endParaRPr lang="en-GB" sz="2000" dirty="0"/>
          </a:p>
          <a:p>
            <a:pPr>
              <a:spcBef>
                <a:spcPts val="30"/>
              </a:spcBef>
            </a:pPr>
            <a:r>
              <a:rPr lang="en-GB" sz="2000" dirty="0">
                <a:latin typeface="Calibri"/>
                <a:cs typeface="Calibri"/>
              </a:rPr>
              <a:t>It is a defined benefit scheme and is open to NHS workers aged between 16 and 75.</a:t>
            </a:r>
          </a:p>
          <a:p>
            <a:pPr>
              <a:lnSpc>
                <a:spcPct val="100000"/>
              </a:lnSpc>
              <a:spcBef>
                <a:spcPts val="30"/>
              </a:spcBef>
            </a:pPr>
            <a:endParaRPr lang="en-GB" sz="2000" dirty="0">
              <a:latin typeface="Calibri"/>
              <a:cs typeface="Calibri"/>
            </a:endParaRPr>
          </a:p>
          <a:p>
            <a:endParaRPr lang="en-GB" sz="2000" dirty="0"/>
          </a:p>
        </p:txBody>
      </p:sp>
      <p:pic>
        <p:nvPicPr>
          <p:cNvPr id="7" name="Picture 6">
            <a:extLst>
              <a:ext uri="{FF2B5EF4-FFF2-40B4-BE49-F238E27FC236}">
                <a16:creationId xmlns:a16="http://schemas.microsoft.com/office/drawing/2014/main" id="{3FE5065C-9665-4084-832C-EC2AF4147D3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59933" y="4279034"/>
            <a:ext cx="6024134" cy="2108447"/>
          </a:xfrm>
          <a:prstGeom prst="rect">
            <a:avLst/>
          </a:prstGeom>
        </p:spPr>
      </p:pic>
    </p:spTree>
    <p:extLst>
      <p:ext uri="{BB962C8B-B14F-4D97-AF65-F5344CB8AC3E}">
        <p14:creationId xmlns:p14="http://schemas.microsoft.com/office/powerpoint/2010/main" val="47317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2E04-AF29-4F91-B0AC-65E3E4116AEB}"/>
              </a:ext>
            </a:extLst>
          </p:cNvPr>
          <p:cNvSpPr>
            <a:spLocks noGrp="1"/>
          </p:cNvSpPr>
          <p:nvPr>
            <p:ph type="title"/>
          </p:nvPr>
        </p:nvSpPr>
        <p:spPr/>
        <p:txBody>
          <a:bodyPr/>
          <a:lstStyle/>
          <a:p>
            <a:r>
              <a:rPr lang="en-GB" dirty="0"/>
              <a:t>Overview of 2015 scheme</a:t>
            </a:r>
          </a:p>
        </p:txBody>
      </p:sp>
      <p:sp>
        <p:nvSpPr>
          <p:cNvPr id="3" name="Content Placeholder 2">
            <a:extLst>
              <a:ext uri="{FF2B5EF4-FFF2-40B4-BE49-F238E27FC236}">
                <a16:creationId xmlns:a16="http://schemas.microsoft.com/office/drawing/2014/main" id="{7A5B6C83-2254-4954-A486-CFC704DBDF2F}"/>
              </a:ext>
            </a:extLst>
          </p:cNvPr>
          <p:cNvSpPr>
            <a:spLocks noGrp="1"/>
          </p:cNvSpPr>
          <p:nvPr>
            <p:ph idx="1"/>
          </p:nvPr>
        </p:nvSpPr>
        <p:spPr>
          <a:xfrm>
            <a:off x="572610" y="1073416"/>
            <a:ext cx="8229600" cy="1092583"/>
          </a:xfrm>
        </p:spPr>
        <p:txBody>
          <a:bodyPr/>
          <a:lstStyle/>
          <a:p>
            <a:r>
              <a:rPr lang="en-GB" dirty="0"/>
              <a:t>The 2015 Scheme is a Career Average Revalued Earnings (CARE) scheme. This is a form of defined benefit pension scheme, which means you get a guaranteed level of benefit at retirement payable according to a fixed formula. </a:t>
            </a:r>
          </a:p>
        </p:txBody>
      </p:sp>
      <p:pic>
        <p:nvPicPr>
          <p:cNvPr id="4" name="Content Placeholder 8">
            <a:extLst>
              <a:ext uri="{FF2B5EF4-FFF2-40B4-BE49-F238E27FC236}">
                <a16:creationId xmlns:a16="http://schemas.microsoft.com/office/drawing/2014/main" id="{FCC2EDA7-BF94-460A-B355-949034CDC658}"/>
              </a:ext>
            </a:extLst>
          </p:cNvPr>
          <p:cNvPicPr>
            <a:picLocks noChangeAspect="1"/>
          </p:cNvPicPr>
          <p:nvPr/>
        </p:nvPicPr>
        <p:blipFill>
          <a:blip r:embed="rId2"/>
          <a:stretch>
            <a:fillRect/>
          </a:stretch>
        </p:blipFill>
        <p:spPr>
          <a:xfrm>
            <a:off x="1062333" y="2165999"/>
            <a:ext cx="6865425" cy="4181536"/>
          </a:xfrm>
          <a:prstGeom prst="rect">
            <a:avLst/>
          </a:prstGeom>
        </p:spPr>
      </p:pic>
    </p:spTree>
    <p:extLst>
      <p:ext uri="{BB962C8B-B14F-4D97-AF65-F5344CB8AC3E}">
        <p14:creationId xmlns:p14="http://schemas.microsoft.com/office/powerpoint/2010/main" val="2960812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E046-CA8D-41C8-9A69-F11CFF21E414}"/>
              </a:ext>
            </a:extLst>
          </p:cNvPr>
          <p:cNvSpPr>
            <a:spLocks noGrp="1"/>
          </p:cNvSpPr>
          <p:nvPr>
            <p:ph type="title"/>
          </p:nvPr>
        </p:nvSpPr>
        <p:spPr/>
        <p:txBody>
          <a:bodyPr>
            <a:normAutofit/>
          </a:bodyPr>
          <a:lstStyle/>
          <a:p>
            <a:r>
              <a:rPr lang="en-GB" dirty="0"/>
              <a:t>How does my pension build up?</a:t>
            </a:r>
          </a:p>
        </p:txBody>
      </p:sp>
      <p:sp>
        <p:nvSpPr>
          <p:cNvPr id="3" name="Content Placeholder 2">
            <a:extLst>
              <a:ext uri="{FF2B5EF4-FFF2-40B4-BE49-F238E27FC236}">
                <a16:creationId xmlns:a16="http://schemas.microsoft.com/office/drawing/2014/main" id="{4F6EBCA7-4B39-4A99-9B8A-6B3F1D3F1C45}"/>
              </a:ext>
            </a:extLst>
          </p:cNvPr>
          <p:cNvSpPr>
            <a:spLocks noGrp="1"/>
          </p:cNvSpPr>
          <p:nvPr>
            <p:ph idx="1"/>
          </p:nvPr>
        </p:nvSpPr>
        <p:spPr>
          <a:xfrm>
            <a:off x="457200" y="994300"/>
            <a:ext cx="8229600" cy="5051394"/>
          </a:xfrm>
        </p:spPr>
        <p:txBody>
          <a:bodyPr>
            <a:normAutofit lnSpcReduction="10000"/>
          </a:bodyPr>
          <a:lstStyle/>
          <a:p>
            <a:endParaRPr lang="en-GB" sz="2400" b="1" dirty="0"/>
          </a:p>
          <a:p>
            <a:r>
              <a:rPr lang="en-GB" sz="2400" b="1" dirty="0"/>
              <a:t>Build up rate /Accrual rate </a:t>
            </a:r>
          </a:p>
          <a:p>
            <a:r>
              <a:rPr lang="en-GB" sz="2400" dirty="0"/>
              <a:t>In the 2015 scheme the build up rate is 1/54th, so you earn a pension each year of 1/54th of your pensionable earnings. For example, if you earn £18,000 in a year you would earn a pension for that year of 1/54th of £18,000, which is £333 (rounded down for illustration purposes only). This is the pension you would build up for that year.</a:t>
            </a:r>
          </a:p>
          <a:p>
            <a:endParaRPr lang="en-GB" sz="2400" dirty="0"/>
          </a:p>
          <a:p>
            <a:r>
              <a:rPr lang="en-GB" sz="2400" b="1" dirty="0"/>
              <a:t>Annual revaluation </a:t>
            </a:r>
          </a:p>
          <a:p>
            <a:r>
              <a:rPr lang="en-GB" sz="2400" dirty="0"/>
              <a:t>Your pension earned each year will be increased each year by a rate, known as ‘revaluation’, in the period before you retire or leave</a:t>
            </a:r>
          </a:p>
          <a:p>
            <a:endParaRPr lang="en-GB" dirty="0"/>
          </a:p>
        </p:txBody>
      </p:sp>
    </p:spTree>
    <p:extLst>
      <p:ext uri="{BB962C8B-B14F-4D97-AF65-F5344CB8AC3E}">
        <p14:creationId xmlns:p14="http://schemas.microsoft.com/office/powerpoint/2010/main" val="933721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B2C0-0CA6-4EC2-93F4-1AD41706A7A9}"/>
              </a:ext>
            </a:extLst>
          </p:cNvPr>
          <p:cNvSpPr>
            <a:spLocks noGrp="1"/>
          </p:cNvSpPr>
          <p:nvPr>
            <p:ph type="title"/>
          </p:nvPr>
        </p:nvSpPr>
        <p:spPr/>
        <p:txBody>
          <a:bodyPr/>
          <a:lstStyle/>
          <a:p>
            <a:r>
              <a:rPr lang="en-GB" dirty="0"/>
              <a:t>How does my pension build up cont.</a:t>
            </a:r>
          </a:p>
        </p:txBody>
      </p:sp>
      <p:sp>
        <p:nvSpPr>
          <p:cNvPr id="3" name="Content Placeholder 2">
            <a:extLst>
              <a:ext uri="{FF2B5EF4-FFF2-40B4-BE49-F238E27FC236}">
                <a16:creationId xmlns:a16="http://schemas.microsoft.com/office/drawing/2014/main" id="{BEE95120-2AB1-4DB0-B33C-6447CB36A170}"/>
              </a:ext>
            </a:extLst>
          </p:cNvPr>
          <p:cNvSpPr>
            <a:spLocks noGrp="1"/>
          </p:cNvSpPr>
          <p:nvPr>
            <p:ph idx="1"/>
          </p:nvPr>
        </p:nvSpPr>
        <p:spPr/>
        <p:txBody>
          <a:bodyPr>
            <a:normAutofit fontScale="85000" lnSpcReduction="20000"/>
          </a:bodyPr>
          <a:lstStyle/>
          <a:p>
            <a:r>
              <a:rPr lang="en-GB" sz="2400" b="1" dirty="0"/>
              <a:t>Length of Scheme membership </a:t>
            </a:r>
          </a:p>
          <a:p>
            <a:r>
              <a:rPr lang="en-GB" sz="2400" dirty="0"/>
              <a:t>You can continue to build up pension rights in this Scheme until age 75 with no limit to the number of years’ pensionable earnings that can be taken into account. The more years of membership you have then the greater number of annual pensions you will earn leading to a bigger overall pension</a:t>
            </a:r>
          </a:p>
          <a:p>
            <a:endParaRPr lang="en-GB" sz="2400" dirty="0"/>
          </a:p>
          <a:p>
            <a:r>
              <a:rPr lang="en-GB" sz="2400" b="1" dirty="0"/>
              <a:t>Pensionable earnings </a:t>
            </a:r>
          </a:p>
          <a:p>
            <a:pPr>
              <a:lnSpc>
                <a:spcPct val="115000"/>
              </a:lnSpc>
              <a:spcAft>
                <a:spcPts val="1000"/>
              </a:spcAft>
            </a:pPr>
            <a:r>
              <a:rPr lang="en-GB" sz="2400" dirty="0">
                <a:effectLst/>
                <a:latin typeface="Calibri" panose="020F0502020204030204" pitchFamily="34" charset="0"/>
                <a:ea typeface="Calibri" panose="020F0502020204030204" pitchFamily="34" charset="0"/>
                <a:cs typeface="Courier New" panose="02070309020205020404" pitchFamily="49" charset="0"/>
              </a:rPr>
              <a:t>Pensionable pay is the amount of pay pension contributions are based and paid on. Pay that is pensionable is your basic salary excluding overtime (in excess of whole time hours), one off bonuses, and expenses. Not everything that you earn is pensionable. The key to pensionable pay is ‘regular payments’. Pensionable pay should include regular payments such as unsocial hours allowance, London weighting and on-call availability allowance payments. </a:t>
            </a:r>
            <a:endParaRPr lang="en-GB" sz="2400" dirty="0"/>
          </a:p>
          <a:p>
            <a:endParaRPr lang="en-GB" dirty="0"/>
          </a:p>
        </p:txBody>
      </p:sp>
    </p:spTree>
    <p:extLst>
      <p:ext uri="{BB962C8B-B14F-4D97-AF65-F5344CB8AC3E}">
        <p14:creationId xmlns:p14="http://schemas.microsoft.com/office/powerpoint/2010/main" val="3692618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8CD88-D98D-46B3-B13F-ED67209F2208}"/>
              </a:ext>
            </a:extLst>
          </p:cNvPr>
          <p:cNvSpPr>
            <a:spLocks noGrp="1"/>
          </p:cNvSpPr>
          <p:nvPr>
            <p:ph type="title"/>
          </p:nvPr>
        </p:nvSpPr>
        <p:spPr/>
        <p:txBody>
          <a:bodyPr/>
          <a:lstStyle/>
          <a:p>
            <a:r>
              <a:rPr lang="en-GB" dirty="0"/>
              <a:t>Costs and contributions</a:t>
            </a:r>
          </a:p>
        </p:txBody>
      </p:sp>
      <p:sp>
        <p:nvSpPr>
          <p:cNvPr id="3" name="Content Placeholder 2">
            <a:extLst>
              <a:ext uri="{FF2B5EF4-FFF2-40B4-BE49-F238E27FC236}">
                <a16:creationId xmlns:a16="http://schemas.microsoft.com/office/drawing/2014/main" id="{3C62D737-2FB2-4AAC-90BA-B2D35B66E458}"/>
              </a:ext>
            </a:extLst>
          </p:cNvPr>
          <p:cNvSpPr>
            <a:spLocks noGrp="1"/>
          </p:cNvSpPr>
          <p:nvPr>
            <p:ph idx="1"/>
          </p:nvPr>
        </p:nvSpPr>
        <p:spPr/>
        <p:txBody>
          <a:bodyPr/>
          <a:lstStyle/>
          <a:p>
            <a:pPr marL="342900" indent="-342900">
              <a:lnSpc>
                <a:spcPct val="100000"/>
              </a:lnSpc>
              <a:spcBef>
                <a:spcPts val="30"/>
              </a:spcBef>
              <a:buFont typeface="Arial" panose="020B0604020202020204" pitchFamily="34" charset="0"/>
              <a:buChar char="•"/>
            </a:pPr>
            <a:r>
              <a:rPr lang="en-GB" sz="2400" dirty="0"/>
              <a:t>The cost of providing the NHS Pension Scheme is shared between members and employers.</a:t>
            </a:r>
          </a:p>
          <a:p>
            <a:pPr marL="342900" indent="-342900">
              <a:lnSpc>
                <a:spcPct val="100000"/>
              </a:lnSpc>
              <a:spcBef>
                <a:spcPts val="30"/>
              </a:spcBef>
              <a:buFont typeface="Arial" panose="020B0604020202020204" pitchFamily="34" charset="0"/>
              <a:buChar char="•"/>
            </a:pPr>
            <a:endParaRPr lang="en-GB" sz="2400" dirty="0"/>
          </a:p>
          <a:p>
            <a:pPr marL="342900" indent="-342900">
              <a:lnSpc>
                <a:spcPct val="100000"/>
              </a:lnSpc>
              <a:spcBef>
                <a:spcPts val="30"/>
              </a:spcBef>
              <a:buFont typeface="Arial" panose="020B0604020202020204" pitchFamily="34" charset="0"/>
              <a:buChar char="•"/>
            </a:pPr>
            <a:r>
              <a:rPr lang="en-GB" sz="2400" dirty="0"/>
              <a:t> </a:t>
            </a:r>
            <a:r>
              <a:rPr lang="en-GB" sz="2400" dirty="0">
                <a:latin typeface="Calibri"/>
                <a:cs typeface="Calibri"/>
              </a:rPr>
              <a:t>Tiered member contributions 5% to 14.5% dependant on salary</a:t>
            </a:r>
          </a:p>
          <a:p>
            <a:pPr marL="342900" indent="-342900">
              <a:lnSpc>
                <a:spcPct val="100000"/>
              </a:lnSpc>
              <a:spcBef>
                <a:spcPts val="30"/>
              </a:spcBef>
              <a:buFont typeface="Arial" panose="020B0604020202020204" pitchFamily="34" charset="0"/>
              <a:buChar char="•"/>
            </a:pPr>
            <a:endParaRPr lang="en-GB" sz="2400" dirty="0">
              <a:latin typeface="Calibri"/>
              <a:cs typeface="Calibri"/>
            </a:endParaRPr>
          </a:p>
          <a:p>
            <a:pPr marL="342900" indent="-342900">
              <a:spcBef>
                <a:spcPts val="30"/>
              </a:spcBef>
              <a:buFont typeface="Arial" panose="020B0604020202020204" pitchFamily="34" charset="0"/>
              <a:buChar char="•"/>
            </a:pPr>
            <a:r>
              <a:rPr lang="en-GB" sz="2400" dirty="0">
                <a:latin typeface="Calibri"/>
                <a:cs typeface="Calibri"/>
              </a:rPr>
              <a:t>Employer contributions (20.6% currently)</a:t>
            </a:r>
          </a:p>
          <a:p>
            <a:pPr marL="342900" indent="-342900">
              <a:lnSpc>
                <a:spcPct val="100000"/>
              </a:lnSpc>
              <a:spcBef>
                <a:spcPts val="30"/>
              </a:spcBef>
              <a:buFont typeface="Arial" panose="020B0604020202020204" pitchFamily="34" charset="0"/>
              <a:buChar char="•"/>
            </a:pPr>
            <a:endParaRPr lang="en-GB" sz="2400" dirty="0">
              <a:latin typeface="Calibri"/>
              <a:cs typeface="Calibri"/>
            </a:endParaRPr>
          </a:p>
          <a:p>
            <a:pPr marL="342900" indent="-342900">
              <a:lnSpc>
                <a:spcPct val="100000"/>
              </a:lnSpc>
              <a:spcBef>
                <a:spcPts val="30"/>
              </a:spcBef>
              <a:buFont typeface="Arial" panose="020B0604020202020204" pitchFamily="34" charset="0"/>
              <a:buChar char="•"/>
            </a:pPr>
            <a:r>
              <a:rPr lang="en-GB" sz="2400" dirty="0">
                <a:latin typeface="Calibri"/>
                <a:cs typeface="Calibri"/>
              </a:rPr>
              <a:t>Member and Employee contributions used to pay benefits (excess paid to/shortfall paid by the Treasury)</a:t>
            </a:r>
          </a:p>
          <a:p>
            <a:endParaRPr lang="en-GB" dirty="0"/>
          </a:p>
        </p:txBody>
      </p:sp>
    </p:spTree>
    <p:extLst>
      <p:ext uri="{BB962C8B-B14F-4D97-AF65-F5344CB8AC3E}">
        <p14:creationId xmlns:p14="http://schemas.microsoft.com/office/powerpoint/2010/main" val="264040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3BB2-F909-4F39-866E-CAF9188E0220}"/>
              </a:ext>
            </a:extLst>
          </p:cNvPr>
          <p:cNvSpPr>
            <a:spLocks noGrp="1"/>
          </p:cNvSpPr>
          <p:nvPr>
            <p:ph type="title"/>
          </p:nvPr>
        </p:nvSpPr>
        <p:spPr/>
        <p:txBody>
          <a:bodyPr/>
          <a:lstStyle/>
          <a:p>
            <a:r>
              <a:rPr lang="en-GB" dirty="0"/>
              <a:t>Retirement</a:t>
            </a:r>
          </a:p>
        </p:txBody>
      </p:sp>
      <p:sp>
        <p:nvSpPr>
          <p:cNvPr id="3" name="Content Placeholder 2">
            <a:extLst>
              <a:ext uri="{FF2B5EF4-FFF2-40B4-BE49-F238E27FC236}">
                <a16:creationId xmlns:a16="http://schemas.microsoft.com/office/drawing/2014/main" id="{49BB047B-AF6A-465F-85D7-914C628F7770}"/>
              </a:ext>
            </a:extLst>
          </p:cNvPr>
          <p:cNvSpPr>
            <a:spLocks noGrp="1"/>
          </p:cNvSpPr>
          <p:nvPr>
            <p:ph idx="1"/>
          </p:nvPr>
        </p:nvSpPr>
        <p:spPr/>
        <p:txBody>
          <a:bodyPr>
            <a:normAutofit/>
          </a:bodyPr>
          <a:lstStyle/>
          <a:p>
            <a:r>
              <a:rPr lang="en-GB" sz="2400" dirty="0"/>
              <a:t>The Normal Pension Age is the age that you can retire from NHS employment and have your pension paid without reduction for early payment. In the 2015 Scheme, the Normal Pension Age is the same as the State Pension Age</a:t>
            </a:r>
          </a:p>
          <a:p>
            <a:endParaRPr lang="en-GB" sz="2400" dirty="0"/>
          </a:p>
          <a:p>
            <a:r>
              <a:rPr lang="en-GB" sz="2400" dirty="0"/>
              <a:t>You can calculate your state pension age by visiting: </a:t>
            </a:r>
            <a:r>
              <a:rPr lang="en-GB" sz="2400" dirty="0">
                <a:hlinkClick r:id="rId3"/>
              </a:rPr>
              <a:t>www.gov.uk/state-pension-age</a:t>
            </a:r>
            <a:r>
              <a:rPr lang="en-GB" sz="2400" dirty="0"/>
              <a:t> </a:t>
            </a:r>
          </a:p>
        </p:txBody>
      </p:sp>
    </p:spTree>
    <p:extLst>
      <p:ext uri="{BB962C8B-B14F-4D97-AF65-F5344CB8AC3E}">
        <p14:creationId xmlns:p14="http://schemas.microsoft.com/office/powerpoint/2010/main" val="98309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ae84b925-f91b-4370-9931-1708b77dd784">Presentations</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732646CC181647B4FF8C5C51B139D2" ma:contentTypeVersion="9" ma:contentTypeDescription="Create a new document." ma:contentTypeScope="" ma:versionID="01970fbb4ef9e23c43c190fbfea121a4">
  <xsd:schema xmlns:xsd="http://www.w3.org/2001/XMLSchema" xmlns:xs="http://www.w3.org/2001/XMLSchema" xmlns:p="http://schemas.microsoft.com/office/2006/metadata/properties" xmlns:ns2="ae84b925-f91b-4370-9931-1708b77dd784" targetNamespace="http://schemas.microsoft.com/office/2006/metadata/properties" ma:root="true" ma:fieldsID="15eed3747882f4761c9d85909cf80dd6" ns2:_="">
    <xsd:import namespace="ae84b925-f91b-4370-9931-1708b77dd784"/>
    <xsd:element name="properties">
      <xsd:complexType>
        <xsd:sequence>
          <xsd:element name="documentManagement">
            <xsd:complexType>
              <xsd:all>
                <xsd:element ref="ns2: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84b925-f91b-4370-9931-1708b77dd784" elementFormDefault="qualified">
    <xsd:import namespace="http://schemas.microsoft.com/office/2006/documentManagement/types"/>
    <xsd:import namespace="http://schemas.microsoft.com/office/infopath/2007/PartnerControls"/>
    <xsd:element name="Category" ma:index="8" ma:displayName="Category" ma:default="Logos" ma:description="Type of asset" ma:format="Dropdown" ma:internalName="Category">
      <xsd:simpleType>
        <xsd:union memberTypes="dms:Text">
          <xsd:simpleType>
            <xsd:restriction base="dms:Choice">
              <xsd:enumeration value="Guidelines"/>
              <xsd:enumeration value="Logos"/>
              <xsd:enumeration value="Presentations"/>
              <xsd:enumeration value="Template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980667D7-B122-4D7A-A391-495C4BA837C4}">
  <ds:schemaRefs>
    <ds:schemaRef ds:uri="http://schemas.microsoft.com/sharepoint/v3/contenttype/forms"/>
  </ds:schemaRefs>
</ds:datastoreItem>
</file>

<file path=customXml/itemProps2.xml><?xml version="1.0" encoding="utf-8"?>
<ds:datastoreItem xmlns:ds="http://schemas.openxmlformats.org/officeDocument/2006/customXml" ds:itemID="{7384FE2F-D1B3-4F8D-8808-A43EB1AA4D23}">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ae84b925-f91b-4370-9931-1708b77dd784"/>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707D617-AC1B-422E-B984-534E888AD7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84b925-f91b-4370-9931-1708b77dd7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D4AA920-5BF3-4BEC-92F7-7D551877DE21}">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890</TotalTime>
  <Words>1084</Words>
  <Application>Microsoft Office PowerPoint</Application>
  <PresentationFormat>On-screen Show (4:3)</PresentationFormat>
  <Paragraphs>108</Paragraphs>
  <Slides>12</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NHS Pensions June 2021</vt:lpstr>
      <vt:lpstr>Background</vt:lpstr>
      <vt:lpstr>Background</vt:lpstr>
      <vt:lpstr>Auto enrolment</vt:lpstr>
      <vt:lpstr>Overview of 2015 scheme</vt:lpstr>
      <vt:lpstr>How does my pension build up?</vt:lpstr>
      <vt:lpstr>How does my pension build up cont.</vt:lpstr>
      <vt:lpstr>Costs and contributions</vt:lpstr>
      <vt:lpstr>Retirement</vt:lpstr>
      <vt:lpstr>Your pay slip</vt:lpstr>
      <vt:lpstr>Total Reward Statement</vt:lpstr>
      <vt:lpstr>For further information</vt:lpstr>
    </vt:vector>
  </TitlesOfParts>
  <Company>Brand Fusion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RCM Presentation Template</dc:title>
  <dc:creator>Maskie Maskall</dc:creator>
  <cp:lastModifiedBy>Alice Sorby</cp:lastModifiedBy>
  <cp:revision>80</cp:revision>
  <dcterms:created xsi:type="dcterms:W3CDTF">2015-12-04T14:05:15Z</dcterms:created>
  <dcterms:modified xsi:type="dcterms:W3CDTF">2021-06-30T13:25:07Z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0x01010050732646CC181647B4FF8C5C51B139D2</vt:lpwstr>
  </property>
</Properties>
</file>