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handoutMasterIdLst>
    <p:handoutMasterId r:id="rId27"/>
  </p:handoutMasterIdLst>
  <p:sldIdLst>
    <p:sldId id="257"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10" r:id="rId21"/>
    <p:sldId id="305" r:id="rId22"/>
    <p:sldId id="306" r:id="rId23"/>
    <p:sldId id="308" r:id="rId24"/>
    <p:sldId id="2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76BCA-0D53-4134-AD3E-7134FD801D00}" v="8" dt="2020-08-25T07:56:04.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1" d="100"/>
          <a:sy n="81" d="100"/>
        </p:scale>
        <p:origin x="1498" y="62"/>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F2176BCA-0D53-4134-AD3E-7134FD801D00}"/>
    <pc:docChg chg="undo custSel addSld delSld modSld sldOrd">
      <pc:chgData name="Emma Barr" userId="dbd6be6c-16cd-4311-8303-375488553fad" providerId="ADAL" clId="{F2176BCA-0D53-4134-AD3E-7134FD801D00}" dt="2020-08-25T07:58:16.514" v="215" actId="1076"/>
      <pc:docMkLst>
        <pc:docMk/>
      </pc:docMkLst>
      <pc:sldChg chg="modSp mod">
        <pc:chgData name="Emma Barr" userId="dbd6be6c-16cd-4311-8303-375488553fad" providerId="ADAL" clId="{F2176BCA-0D53-4134-AD3E-7134FD801D00}" dt="2020-08-25T07:47:29.350" v="2" actId="403"/>
        <pc:sldMkLst>
          <pc:docMk/>
          <pc:sldMk cId="0" sldId="257"/>
        </pc:sldMkLst>
        <pc:spChg chg="mod">
          <ac:chgData name="Emma Barr" userId="dbd6be6c-16cd-4311-8303-375488553fad" providerId="ADAL" clId="{F2176BCA-0D53-4134-AD3E-7134FD801D00}" dt="2020-08-25T07:47:29.350" v="2" actId="403"/>
          <ac:spMkLst>
            <pc:docMk/>
            <pc:sldMk cId="0" sldId="257"/>
            <ac:spMk id="3" creationId="{00000000-0000-0000-0000-000000000000}"/>
          </ac:spMkLst>
        </pc:spChg>
      </pc:sldChg>
      <pc:sldChg chg="modSp mod">
        <pc:chgData name="Emma Barr" userId="dbd6be6c-16cd-4311-8303-375488553fad" providerId="ADAL" clId="{F2176BCA-0D53-4134-AD3E-7134FD801D00}" dt="2020-08-25T07:47:52.270" v="16" actId="20577"/>
        <pc:sldMkLst>
          <pc:docMk/>
          <pc:sldMk cId="1326377464" sldId="291"/>
        </pc:sldMkLst>
        <pc:spChg chg="mod">
          <ac:chgData name="Emma Barr" userId="dbd6be6c-16cd-4311-8303-375488553fad" providerId="ADAL" clId="{F2176BCA-0D53-4134-AD3E-7134FD801D00}" dt="2020-08-25T07:47:39.013" v="12" actId="20577"/>
          <ac:spMkLst>
            <pc:docMk/>
            <pc:sldMk cId="1326377464" sldId="291"/>
            <ac:spMk id="13" creationId="{00000000-0000-0000-0000-000000000000}"/>
          </ac:spMkLst>
        </pc:spChg>
        <pc:spChg chg="mod">
          <ac:chgData name="Emma Barr" userId="dbd6be6c-16cd-4311-8303-375488553fad" providerId="ADAL" clId="{F2176BCA-0D53-4134-AD3E-7134FD801D00}" dt="2020-08-25T07:47:52.270" v="16" actId="20577"/>
          <ac:spMkLst>
            <pc:docMk/>
            <pc:sldMk cId="1326377464" sldId="291"/>
            <ac:spMk id="24" creationId="{00000000-0000-0000-0000-000000000000}"/>
          </ac:spMkLst>
        </pc:spChg>
      </pc:sldChg>
      <pc:sldChg chg="modSp mod">
        <pc:chgData name="Emma Barr" userId="dbd6be6c-16cd-4311-8303-375488553fad" providerId="ADAL" clId="{F2176BCA-0D53-4134-AD3E-7134FD801D00}" dt="2020-08-25T07:48:11.193" v="21" actId="1076"/>
        <pc:sldMkLst>
          <pc:docMk/>
          <pc:sldMk cId="1168202408" sldId="292"/>
        </pc:sldMkLst>
        <pc:spChg chg="mod">
          <ac:chgData name="Emma Barr" userId="dbd6be6c-16cd-4311-8303-375488553fad" providerId="ADAL" clId="{F2176BCA-0D53-4134-AD3E-7134FD801D00}" dt="2020-08-25T07:48:06.864" v="20" actId="403"/>
          <ac:spMkLst>
            <pc:docMk/>
            <pc:sldMk cId="1168202408" sldId="292"/>
            <ac:spMk id="3" creationId="{7FE60129-1171-41C2-8885-569AD93A1398}"/>
          </ac:spMkLst>
        </pc:spChg>
        <pc:picChg chg="mod">
          <ac:chgData name="Emma Barr" userId="dbd6be6c-16cd-4311-8303-375488553fad" providerId="ADAL" clId="{F2176BCA-0D53-4134-AD3E-7134FD801D00}" dt="2020-08-25T07:48:11.193" v="21" actId="1076"/>
          <ac:picMkLst>
            <pc:docMk/>
            <pc:sldMk cId="1168202408" sldId="292"/>
            <ac:picMk id="5" creationId="{FA4F4C44-D80A-42A6-ABE1-FB04E5F5DC35}"/>
          </ac:picMkLst>
        </pc:picChg>
      </pc:sldChg>
      <pc:sldChg chg="modSp mod">
        <pc:chgData name="Emma Barr" userId="dbd6be6c-16cd-4311-8303-375488553fad" providerId="ADAL" clId="{F2176BCA-0D53-4134-AD3E-7134FD801D00}" dt="2020-08-25T07:48:17.011" v="23" actId="403"/>
        <pc:sldMkLst>
          <pc:docMk/>
          <pc:sldMk cId="1613284919" sldId="293"/>
        </pc:sldMkLst>
        <pc:spChg chg="mod">
          <ac:chgData name="Emma Barr" userId="dbd6be6c-16cd-4311-8303-375488553fad" providerId="ADAL" clId="{F2176BCA-0D53-4134-AD3E-7134FD801D00}" dt="2020-08-25T07:48:17.011" v="23" actId="403"/>
          <ac:spMkLst>
            <pc:docMk/>
            <pc:sldMk cId="1613284919" sldId="293"/>
            <ac:spMk id="3" creationId="{8255C65E-6E7B-45AF-A2AE-285AA17C9894}"/>
          </ac:spMkLst>
        </pc:spChg>
      </pc:sldChg>
      <pc:sldChg chg="addSp delSp modSp mod">
        <pc:chgData name="Emma Barr" userId="dbd6be6c-16cd-4311-8303-375488553fad" providerId="ADAL" clId="{F2176BCA-0D53-4134-AD3E-7134FD801D00}" dt="2020-08-25T07:50:11.889" v="46" actId="1076"/>
        <pc:sldMkLst>
          <pc:docMk/>
          <pc:sldMk cId="1926666947" sldId="294"/>
        </pc:sldMkLst>
        <pc:spChg chg="del mod">
          <ac:chgData name="Emma Barr" userId="dbd6be6c-16cd-4311-8303-375488553fad" providerId="ADAL" clId="{F2176BCA-0D53-4134-AD3E-7134FD801D00}" dt="2020-08-25T07:49:07.094" v="34" actId="478"/>
          <ac:spMkLst>
            <pc:docMk/>
            <pc:sldMk cId="1926666947" sldId="294"/>
            <ac:spMk id="4" creationId="{8DCF877D-062D-4308-BF62-666C29028D3D}"/>
          </ac:spMkLst>
        </pc:spChg>
        <pc:spChg chg="add mod">
          <ac:chgData name="Emma Barr" userId="dbd6be6c-16cd-4311-8303-375488553fad" providerId="ADAL" clId="{F2176BCA-0D53-4134-AD3E-7134FD801D00}" dt="2020-08-25T07:50:11.889" v="46" actId="1076"/>
          <ac:spMkLst>
            <pc:docMk/>
            <pc:sldMk cId="1926666947" sldId="294"/>
            <ac:spMk id="7" creationId="{6CF1B757-50E6-4D8D-9DC8-6349693CFCC2}"/>
          </ac:spMkLst>
        </pc:spChg>
        <pc:picChg chg="mod">
          <ac:chgData name="Emma Barr" userId="dbd6be6c-16cd-4311-8303-375488553fad" providerId="ADAL" clId="{F2176BCA-0D53-4134-AD3E-7134FD801D00}" dt="2020-08-25T07:48:36.389" v="27" actId="14100"/>
          <ac:picMkLst>
            <pc:docMk/>
            <pc:sldMk cId="1926666947" sldId="294"/>
            <ac:picMk id="6" creationId="{9E09407A-C2C3-4463-8100-70E9E399BD11}"/>
          </ac:picMkLst>
        </pc:picChg>
      </pc:sldChg>
      <pc:sldChg chg="modSp mod">
        <pc:chgData name="Emma Barr" userId="dbd6be6c-16cd-4311-8303-375488553fad" providerId="ADAL" clId="{F2176BCA-0D53-4134-AD3E-7134FD801D00}" dt="2020-08-25T07:50:29.951" v="48"/>
        <pc:sldMkLst>
          <pc:docMk/>
          <pc:sldMk cId="733455818" sldId="295"/>
        </pc:sldMkLst>
        <pc:spChg chg="mod">
          <ac:chgData name="Emma Barr" userId="dbd6be6c-16cd-4311-8303-375488553fad" providerId="ADAL" clId="{F2176BCA-0D53-4134-AD3E-7134FD801D00}" dt="2020-08-25T07:50:29.951" v="48"/>
          <ac:spMkLst>
            <pc:docMk/>
            <pc:sldMk cId="733455818" sldId="295"/>
            <ac:spMk id="2" creationId="{BF42C0B4-FD2D-4A7D-A974-575F820EF603}"/>
          </ac:spMkLst>
        </pc:spChg>
        <pc:spChg chg="mod">
          <ac:chgData name="Emma Barr" userId="dbd6be6c-16cd-4311-8303-375488553fad" providerId="ADAL" clId="{F2176BCA-0D53-4134-AD3E-7134FD801D00}" dt="2020-08-25T07:50:18.830" v="47" actId="403"/>
          <ac:spMkLst>
            <pc:docMk/>
            <pc:sldMk cId="733455818" sldId="295"/>
            <ac:spMk id="3" creationId="{2A5A07D9-77B0-47E6-8003-01FA5881B96D}"/>
          </ac:spMkLst>
        </pc:spChg>
      </pc:sldChg>
      <pc:sldChg chg="modSp mod">
        <pc:chgData name="Emma Barr" userId="dbd6be6c-16cd-4311-8303-375488553fad" providerId="ADAL" clId="{F2176BCA-0D53-4134-AD3E-7134FD801D00}" dt="2020-08-25T07:50:42.404" v="53" actId="27636"/>
        <pc:sldMkLst>
          <pc:docMk/>
          <pc:sldMk cId="882962918" sldId="296"/>
        </pc:sldMkLst>
        <pc:spChg chg="mod">
          <ac:chgData name="Emma Barr" userId="dbd6be6c-16cd-4311-8303-375488553fad" providerId="ADAL" clId="{F2176BCA-0D53-4134-AD3E-7134FD801D00}" dt="2020-08-25T07:50:42.404" v="53" actId="27636"/>
          <ac:spMkLst>
            <pc:docMk/>
            <pc:sldMk cId="882962918" sldId="296"/>
            <ac:spMk id="3" creationId="{A4CDDB9E-1B09-4484-A871-387D2AB42C33}"/>
          </ac:spMkLst>
        </pc:spChg>
      </pc:sldChg>
      <pc:sldChg chg="addSp delSp modSp mod">
        <pc:chgData name="Emma Barr" userId="dbd6be6c-16cd-4311-8303-375488553fad" providerId="ADAL" clId="{F2176BCA-0D53-4134-AD3E-7134FD801D00}" dt="2020-08-25T07:52:29.607" v="101" actId="14100"/>
        <pc:sldMkLst>
          <pc:docMk/>
          <pc:sldMk cId="3179399274" sldId="297"/>
        </pc:sldMkLst>
        <pc:spChg chg="mod">
          <ac:chgData name="Emma Barr" userId="dbd6be6c-16cd-4311-8303-375488553fad" providerId="ADAL" clId="{F2176BCA-0D53-4134-AD3E-7134FD801D00}" dt="2020-08-25T07:52:25.612" v="100" actId="20577"/>
          <ac:spMkLst>
            <pc:docMk/>
            <pc:sldMk cId="3179399274" sldId="297"/>
            <ac:spMk id="2" creationId="{D9DA7F5B-D8A2-4DDF-AE62-5AA1DDD4ECA9}"/>
          </ac:spMkLst>
        </pc:spChg>
        <pc:spChg chg="mod">
          <ac:chgData name="Emma Barr" userId="dbd6be6c-16cd-4311-8303-375488553fad" providerId="ADAL" clId="{F2176BCA-0D53-4134-AD3E-7134FD801D00}" dt="2020-08-25T07:52:08.379" v="67" actId="1076"/>
          <ac:spMkLst>
            <pc:docMk/>
            <pc:sldMk cId="3179399274" sldId="297"/>
            <ac:spMk id="3" creationId="{E8768FDF-C236-402A-B132-EEBFB51DF93C}"/>
          </ac:spMkLst>
        </pc:spChg>
        <pc:picChg chg="del mod">
          <ac:chgData name="Emma Barr" userId="dbd6be6c-16cd-4311-8303-375488553fad" providerId="ADAL" clId="{F2176BCA-0D53-4134-AD3E-7134FD801D00}" dt="2020-08-25T07:50:57.699" v="56" actId="478"/>
          <ac:picMkLst>
            <pc:docMk/>
            <pc:sldMk cId="3179399274" sldId="297"/>
            <ac:picMk id="5" creationId="{7D37199E-7390-4C90-A067-A8FDF622FD76}"/>
          </ac:picMkLst>
        </pc:picChg>
        <pc:picChg chg="add mod">
          <ac:chgData name="Emma Barr" userId="dbd6be6c-16cd-4311-8303-375488553fad" providerId="ADAL" clId="{F2176BCA-0D53-4134-AD3E-7134FD801D00}" dt="2020-08-25T07:52:29.607" v="101" actId="14100"/>
          <ac:picMkLst>
            <pc:docMk/>
            <pc:sldMk cId="3179399274" sldId="297"/>
            <ac:picMk id="1026" creationId="{C6DCE5BF-E5B6-455C-A1CB-17A66D57E633}"/>
          </ac:picMkLst>
        </pc:picChg>
      </pc:sldChg>
      <pc:sldChg chg="modSp mod">
        <pc:chgData name="Emma Barr" userId="dbd6be6c-16cd-4311-8303-375488553fad" providerId="ADAL" clId="{F2176BCA-0D53-4134-AD3E-7134FD801D00}" dt="2020-08-25T07:52:46.256" v="110" actId="27636"/>
        <pc:sldMkLst>
          <pc:docMk/>
          <pc:sldMk cId="2092936212" sldId="298"/>
        </pc:sldMkLst>
        <pc:spChg chg="mod">
          <ac:chgData name="Emma Barr" userId="dbd6be6c-16cd-4311-8303-375488553fad" providerId="ADAL" clId="{F2176BCA-0D53-4134-AD3E-7134FD801D00}" dt="2020-08-25T07:52:46.256" v="110" actId="27636"/>
          <ac:spMkLst>
            <pc:docMk/>
            <pc:sldMk cId="2092936212" sldId="298"/>
            <ac:spMk id="3" creationId="{B07E63C7-C652-41DC-B0D0-5EAAFF5FECB7}"/>
          </ac:spMkLst>
        </pc:spChg>
      </pc:sldChg>
      <pc:sldChg chg="modSp mod">
        <pc:chgData name="Emma Barr" userId="dbd6be6c-16cd-4311-8303-375488553fad" providerId="ADAL" clId="{F2176BCA-0D53-4134-AD3E-7134FD801D00}" dt="2020-08-25T07:53:02.507" v="114" actId="122"/>
        <pc:sldMkLst>
          <pc:docMk/>
          <pc:sldMk cId="322372547" sldId="299"/>
        </pc:sldMkLst>
        <pc:spChg chg="mod">
          <ac:chgData name="Emma Barr" userId="dbd6be6c-16cd-4311-8303-375488553fad" providerId="ADAL" clId="{F2176BCA-0D53-4134-AD3E-7134FD801D00}" dt="2020-08-25T07:53:02.507" v="114" actId="122"/>
          <ac:spMkLst>
            <pc:docMk/>
            <pc:sldMk cId="322372547" sldId="299"/>
            <ac:spMk id="3" creationId="{A1F38F18-0743-4FF6-A2A5-B7983DDDED24}"/>
          </ac:spMkLst>
        </pc:spChg>
        <pc:picChg chg="mod">
          <ac:chgData name="Emma Barr" userId="dbd6be6c-16cd-4311-8303-375488553fad" providerId="ADAL" clId="{F2176BCA-0D53-4134-AD3E-7134FD801D00}" dt="2020-08-25T07:52:59.423" v="113" actId="1076"/>
          <ac:picMkLst>
            <pc:docMk/>
            <pc:sldMk cId="322372547" sldId="299"/>
            <ac:picMk id="5" creationId="{B7EBC29D-6C06-42DF-80F7-BD45BC98CCDA}"/>
          </ac:picMkLst>
        </pc:picChg>
      </pc:sldChg>
      <pc:sldChg chg="modSp mod">
        <pc:chgData name="Emma Barr" userId="dbd6be6c-16cd-4311-8303-375488553fad" providerId="ADAL" clId="{F2176BCA-0D53-4134-AD3E-7134FD801D00}" dt="2020-08-25T07:53:22.072" v="124" actId="1076"/>
        <pc:sldMkLst>
          <pc:docMk/>
          <pc:sldMk cId="384652060" sldId="300"/>
        </pc:sldMkLst>
        <pc:spChg chg="mod">
          <ac:chgData name="Emma Barr" userId="dbd6be6c-16cd-4311-8303-375488553fad" providerId="ADAL" clId="{F2176BCA-0D53-4134-AD3E-7134FD801D00}" dt="2020-08-25T07:53:22.072" v="124" actId="1076"/>
          <ac:spMkLst>
            <pc:docMk/>
            <pc:sldMk cId="384652060" sldId="300"/>
            <ac:spMk id="3" creationId="{7513B1D6-CA57-4E07-A759-D81DECF9841F}"/>
          </ac:spMkLst>
        </pc:spChg>
      </pc:sldChg>
      <pc:sldChg chg="modSp mod">
        <pc:chgData name="Emma Barr" userId="dbd6be6c-16cd-4311-8303-375488553fad" providerId="ADAL" clId="{F2176BCA-0D53-4134-AD3E-7134FD801D00}" dt="2020-08-25T07:54:08.872" v="155" actId="20577"/>
        <pc:sldMkLst>
          <pc:docMk/>
          <pc:sldMk cId="4026468949" sldId="301"/>
        </pc:sldMkLst>
        <pc:spChg chg="mod">
          <ac:chgData name="Emma Barr" userId="dbd6be6c-16cd-4311-8303-375488553fad" providerId="ADAL" clId="{F2176BCA-0D53-4134-AD3E-7134FD801D00}" dt="2020-08-25T07:54:08.872" v="155" actId="20577"/>
          <ac:spMkLst>
            <pc:docMk/>
            <pc:sldMk cId="4026468949" sldId="301"/>
            <ac:spMk id="2" creationId="{BDC2C278-B4F7-4A2C-9802-783AC5FEB634}"/>
          </ac:spMkLst>
        </pc:spChg>
        <pc:spChg chg="mod">
          <ac:chgData name="Emma Barr" userId="dbd6be6c-16cd-4311-8303-375488553fad" providerId="ADAL" clId="{F2176BCA-0D53-4134-AD3E-7134FD801D00}" dt="2020-08-25T07:53:58.600" v="141" actId="14100"/>
          <ac:spMkLst>
            <pc:docMk/>
            <pc:sldMk cId="4026468949" sldId="301"/>
            <ac:spMk id="3" creationId="{46CCE0C3-CFF4-40F4-92E9-E8E0E45B12CD}"/>
          </ac:spMkLst>
        </pc:spChg>
      </pc:sldChg>
      <pc:sldChg chg="delSp modSp mod">
        <pc:chgData name="Emma Barr" userId="dbd6be6c-16cd-4311-8303-375488553fad" providerId="ADAL" clId="{F2176BCA-0D53-4134-AD3E-7134FD801D00}" dt="2020-08-25T07:54:24.811" v="158" actId="478"/>
        <pc:sldMkLst>
          <pc:docMk/>
          <pc:sldMk cId="1232757260" sldId="302"/>
        </pc:sldMkLst>
        <pc:spChg chg="del">
          <ac:chgData name="Emma Barr" userId="dbd6be6c-16cd-4311-8303-375488553fad" providerId="ADAL" clId="{F2176BCA-0D53-4134-AD3E-7134FD801D00}" dt="2020-08-25T07:54:24.811" v="158" actId="478"/>
          <ac:spMkLst>
            <pc:docMk/>
            <pc:sldMk cId="1232757260" sldId="302"/>
            <ac:spMk id="2" creationId="{C54B320B-329A-4436-B3C5-FB9C22E0B656}"/>
          </ac:spMkLst>
        </pc:spChg>
        <pc:picChg chg="mod">
          <ac:chgData name="Emma Barr" userId="dbd6be6c-16cd-4311-8303-375488553fad" providerId="ADAL" clId="{F2176BCA-0D53-4134-AD3E-7134FD801D00}" dt="2020-08-25T07:54:21.504" v="157" actId="1076"/>
          <ac:picMkLst>
            <pc:docMk/>
            <pc:sldMk cId="1232757260" sldId="302"/>
            <ac:picMk id="5" creationId="{5742F5F5-AF74-4839-9B76-E2BAC6ED4C40}"/>
          </ac:picMkLst>
        </pc:picChg>
      </pc:sldChg>
      <pc:sldChg chg="modSp mod">
        <pc:chgData name="Emma Barr" userId="dbd6be6c-16cd-4311-8303-375488553fad" providerId="ADAL" clId="{F2176BCA-0D53-4134-AD3E-7134FD801D00}" dt="2020-08-25T07:58:16.514" v="215" actId="1076"/>
        <pc:sldMkLst>
          <pc:docMk/>
          <pc:sldMk cId="121869119" sldId="303"/>
        </pc:sldMkLst>
        <pc:spChg chg="mod">
          <ac:chgData name="Emma Barr" userId="dbd6be6c-16cd-4311-8303-375488553fad" providerId="ADAL" clId="{F2176BCA-0D53-4134-AD3E-7134FD801D00}" dt="2020-08-25T07:58:16.514" v="215" actId="1076"/>
          <ac:spMkLst>
            <pc:docMk/>
            <pc:sldMk cId="121869119" sldId="303"/>
            <ac:spMk id="3" creationId="{7A62F45E-E3FA-4FB8-9E12-0D687E8C1D2F}"/>
          </ac:spMkLst>
        </pc:spChg>
      </pc:sldChg>
      <pc:sldChg chg="modSp mod">
        <pc:chgData name="Emma Barr" userId="dbd6be6c-16cd-4311-8303-375488553fad" providerId="ADAL" clId="{F2176BCA-0D53-4134-AD3E-7134FD801D00}" dt="2020-08-25T07:55:45.151" v="178" actId="404"/>
        <pc:sldMkLst>
          <pc:docMk/>
          <pc:sldMk cId="2841301487" sldId="304"/>
        </pc:sldMkLst>
        <pc:spChg chg="mod">
          <ac:chgData name="Emma Barr" userId="dbd6be6c-16cd-4311-8303-375488553fad" providerId="ADAL" clId="{F2176BCA-0D53-4134-AD3E-7134FD801D00}" dt="2020-08-25T07:55:45.151" v="178" actId="404"/>
          <ac:spMkLst>
            <pc:docMk/>
            <pc:sldMk cId="2841301487" sldId="304"/>
            <ac:spMk id="3" creationId="{E1A09B0C-724D-44BE-AC37-0DC6D75F6FAC}"/>
          </ac:spMkLst>
        </pc:spChg>
      </pc:sldChg>
      <pc:sldChg chg="delSp modSp mod ord">
        <pc:chgData name="Emma Barr" userId="dbd6be6c-16cd-4311-8303-375488553fad" providerId="ADAL" clId="{F2176BCA-0D53-4134-AD3E-7134FD801D00}" dt="2020-08-25T07:57:12.100" v="204" actId="27636"/>
        <pc:sldMkLst>
          <pc:docMk/>
          <pc:sldMk cId="3416316247" sldId="305"/>
        </pc:sldMkLst>
        <pc:spChg chg="mod">
          <ac:chgData name="Emma Barr" userId="dbd6be6c-16cd-4311-8303-375488553fad" providerId="ADAL" clId="{F2176BCA-0D53-4134-AD3E-7134FD801D00}" dt="2020-08-25T07:57:12.100" v="204" actId="27636"/>
          <ac:spMkLst>
            <pc:docMk/>
            <pc:sldMk cId="3416316247" sldId="305"/>
            <ac:spMk id="3" creationId="{B9FA123C-BEAD-4C8D-8458-81BD2FF6A9B6}"/>
          </ac:spMkLst>
        </pc:spChg>
        <pc:picChg chg="del">
          <ac:chgData name="Emma Barr" userId="dbd6be6c-16cd-4311-8303-375488553fad" providerId="ADAL" clId="{F2176BCA-0D53-4134-AD3E-7134FD801D00}" dt="2020-08-25T07:56:57.723" v="196" actId="478"/>
          <ac:picMkLst>
            <pc:docMk/>
            <pc:sldMk cId="3416316247" sldId="305"/>
            <ac:picMk id="5" creationId="{9ACA6805-9C10-4D1D-85D5-C9851A09E00C}"/>
          </ac:picMkLst>
        </pc:picChg>
      </pc:sldChg>
      <pc:sldChg chg="modSp mod">
        <pc:chgData name="Emma Barr" userId="dbd6be6c-16cd-4311-8303-375488553fad" providerId="ADAL" clId="{F2176BCA-0D53-4134-AD3E-7134FD801D00}" dt="2020-08-25T07:57:25.711" v="206" actId="1076"/>
        <pc:sldMkLst>
          <pc:docMk/>
          <pc:sldMk cId="1797525709" sldId="306"/>
        </pc:sldMkLst>
        <pc:spChg chg="mod">
          <ac:chgData name="Emma Barr" userId="dbd6be6c-16cd-4311-8303-375488553fad" providerId="ADAL" clId="{F2176BCA-0D53-4134-AD3E-7134FD801D00}" dt="2020-08-25T07:57:21.132" v="205" actId="403"/>
          <ac:spMkLst>
            <pc:docMk/>
            <pc:sldMk cId="1797525709" sldId="306"/>
            <ac:spMk id="3" creationId="{59F035B1-02DE-41B3-A562-715C09259749}"/>
          </ac:spMkLst>
        </pc:spChg>
        <pc:picChg chg="mod">
          <ac:chgData name="Emma Barr" userId="dbd6be6c-16cd-4311-8303-375488553fad" providerId="ADAL" clId="{F2176BCA-0D53-4134-AD3E-7134FD801D00}" dt="2020-08-25T07:57:25.711" v="206" actId="1076"/>
          <ac:picMkLst>
            <pc:docMk/>
            <pc:sldMk cId="1797525709" sldId="306"/>
            <ac:picMk id="5" creationId="{B6FAD269-C344-4BB8-A817-0D7E58EDCAE8}"/>
          </ac:picMkLst>
        </pc:picChg>
      </pc:sldChg>
      <pc:sldChg chg="delSp modSp mod">
        <pc:chgData name="Emma Barr" userId="dbd6be6c-16cd-4311-8303-375488553fad" providerId="ADAL" clId="{F2176BCA-0D53-4134-AD3E-7134FD801D00}" dt="2020-08-25T07:57:45.086" v="212" actId="732"/>
        <pc:sldMkLst>
          <pc:docMk/>
          <pc:sldMk cId="3981766020" sldId="308"/>
        </pc:sldMkLst>
        <pc:spChg chg="del">
          <ac:chgData name="Emma Barr" userId="dbd6be6c-16cd-4311-8303-375488553fad" providerId="ADAL" clId="{F2176BCA-0D53-4134-AD3E-7134FD801D00}" dt="2020-08-25T07:57:30.260" v="207" actId="478"/>
          <ac:spMkLst>
            <pc:docMk/>
            <pc:sldMk cId="3981766020" sldId="308"/>
            <ac:spMk id="2" creationId="{280635B4-32DD-4A2A-83E5-BBDBD67DE8DD}"/>
          </ac:spMkLst>
        </pc:spChg>
        <pc:spChg chg="mod">
          <ac:chgData name="Emma Barr" userId="dbd6be6c-16cd-4311-8303-375488553fad" providerId="ADAL" clId="{F2176BCA-0D53-4134-AD3E-7134FD801D00}" dt="2020-08-25T07:57:35.208" v="210" actId="404"/>
          <ac:spMkLst>
            <pc:docMk/>
            <pc:sldMk cId="3981766020" sldId="308"/>
            <ac:spMk id="3" creationId="{8BC419D3-4BB7-494F-8D9B-2DF1AA618E4A}"/>
          </ac:spMkLst>
        </pc:spChg>
        <pc:picChg chg="mod modCrop">
          <ac:chgData name="Emma Barr" userId="dbd6be6c-16cd-4311-8303-375488553fad" providerId="ADAL" clId="{F2176BCA-0D53-4134-AD3E-7134FD801D00}" dt="2020-08-25T07:57:45.086" v="212" actId="732"/>
          <ac:picMkLst>
            <pc:docMk/>
            <pc:sldMk cId="3981766020" sldId="308"/>
            <ac:picMk id="4" creationId="{6E4EAB2F-8D46-4209-AA20-1D41586209A1}"/>
          </ac:picMkLst>
        </pc:picChg>
      </pc:sldChg>
      <pc:sldChg chg="del">
        <pc:chgData name="Emma Barr" userId="dbd6be6c-16cd-4311-8303-375488553fad" providerId="ADAL" clId="{F2176BCA-0D53-4134-AD3E-7134FD801D00}" dt="2020-08-25T07:57:57.230" v="213" actId="2696"/>
        <pc:sldMkLst>
          <pc:docMk/>
          <pc:sldMk cId="2735438089" sldId="309"/>
        </pc:sldMkLst>
      </pc:sldChg>
      <pc:sldChg chg="modSp add mod">
        <pc:chgData name="Emma Barr" userId="dbd6be6c-16cd-4311-8303-375488553fad" providerId="ADAL" clId="{F2176BCA-0D53-4134-AD3E-7134FD801D00}" dt="2020-08-25T07:56:48.446" v="192" actId="1076"/>
        <pc:sldMkLst>
          <pc:docMk/>
          <pc:sldMk cId="3799609302" sldId="310"/>
        </pc:sldMkLst>
        <pc:spChg chg="mod">
          <ac:chgData name="Emma Barr" userId="dbd6be6c-16cd-4311-8303-375488553fad" providerId="ADAL" clId="{F2176BCA-0D53-4134-AD3E-7134FD801D00}" dt="2020-08-25T07:56:36.225" v="189" actId="5793"/>
          <ac:spMkLst>
            <pc:docMk/>
            <pc:sldMk cId="3799609302" sldId="310"/>
            <ac:spMk id="3" creationId="{B9FA123C-BEAD-4C8D-8458-81BD2FF6A9B6}"/>
          </ac:spMkLst>
        </pc:spChg>
        <pc:picChg chg="mod">
          <ac:chgData name="Emma Barr" userId="dbd6be6c-16cd-4311-8303-375488553fad" providerId="ADAL" clId="{F2176BCA-0D53-4134-AD3E-7134FD801D00}" dt="2020-08-25T07:56:48.446" v="192" actId="1076"/>
          <ac:picMkLst>
            <pc:docMk/>
            <pc:sldMk cId="3799609302" sldId="310"/>
            <ac:picMk id="5" creationId="{9ACA6805-9C10-4D1D-85D5-C9851A09E0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8/25/2020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8/25/2020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a:t>
            </a:fld>
            <a:endParaRPr lang="en-GB"/>
          </a:p>
        </p:txBody>
      </p:sp>
    </p:spTree>
    <p:extLst>
      <p:ext uri="{BB962C8B-B14F-4D97-AF65-F5344CB8AC3E}">
        <p14:creationId xmlns:p14="http://schemas.microsoft.com/office/powerpoint/2010/main" val="412581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Appraisal plays a very important role in aligning the performance and development of all NHS staff in order to ensure that the service delivers high quality patient care by ensuring that every member of staff:</a:t>
            </a:r>
          </a:p>
          <a:p>
            <a:pPr lvl="0"/>
            <a:r>
              <a:rPr lang="en-GB" sz="1200" kern="1200" dirty="0">
                <a:solidFill>
                  <a:schemeClr val="tx1"/>
                </a:solidFill>
                <a:effectLst/>
                <a:latin typeface="+mn-lt"/>
                <a:ea typeface="+mn-ea"/>
                <a:cs typeface="+mn-cs"/>
              </a:rPr>
              <a:t>Has a clear understanding of their role and the part they play within their team and organisation</a:t>
            </a:r>
          </a:p>
          <a:p>
            <a:pPr lvl="0"/>
            <a:r>
              <a:rPr lang="en-GB" sz="1200" kern="1200" dirty="0">
                <a:solidFill>
                  <a:schemeClr val="tx1"/>
                </a:solidFill>
                <a:effectLst/>
                <a:latin typeface="+mn-lt"/>
                <a:ea typeface="+mn-ea"/>
                <a:cs typeface="+mn-cs"/>
              </a:rPr>
              <a:t>Has an agreed set of priorities and objectives for their work</a:t>
            </a:r>
          </a:p>
          <a:p>
            <a:pPr lvl="0"/>
            <a:r>
              <a:rPr lang="en-GB" sz="1200" kern="1200" dirty="0">
                <a:solidFill>
                  <a:schemeClr val="tx1"/>
                </a:solidFill>
                <a:effectLst/>
                <a:latin typeface="+mn-lt"/>
                <a:ea typeface="+mn-ea"/>
                <a:cs typeface="+mn-cs"/>
              </a:rPr>
              <a:t>Possesses and applies the knowledge and skills they need to perform their role effectively and to achieve their objectives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5</a:t>
            </a:fld>
            <a:endParaRPr lang="en-GB"/>
          </a:p>
        </p:txBody>
      </p:sp>
    </p:spTree>
    <p:extLst>
      <p:ext uri="{BB962C8B-B14F-4D97-AF65-F5344CB8AC3E}">
        <p14:creationId xmlns:p14="http://schemas.microsoft.com/office/powerpoint/2010/main" val="43315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learn.rcm.org.uk/mod/book/view.php?id=343&amp;chapterid=7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t>Appraisal Workshop</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BAAD-23C6-4C87-8803-BDB45F20893F}"/>
              </a:ext>
            </a:extLst>
          </p:cNvPr>
          <p:cNvSpPr>
            <a:spLocks noGrp="1"/>
          </p:cNvSpPr>
          <p:nvPr>
            <p:ph type="title"/>
          </p:nvPr>
        </p:nvSpPr>
        <p:spPr/>
        <p:txBody>
          <a:bodyPr/>
          <a:lstStyle/>
          <a:p>
            <a:r>
              <a:rPr lang="en-GB" dirty="0"/>
              <a:t>Group work</a:t>
            </a:r>
          </a:p>
        </p:txBody>
      </p:sp>
      <p:sp>
        <p:nvSpPr>
          <p:cNvPr id="3" name="Content Placeholder 2">
            <a:extLst>
              <a:ext uri="{FF2B5EF4-FFF2-40B4-BE49-F238E27FC236}">
                <a16:creationId xmlns:a16="http://schemas.microsoft.com/office/drawing/2014/main" id="{A1F38F18-0743-4FF6-A2A5-B7983DDDED24}"/>
              </a:ext>
            </a:extLst>
          </p:cNvPr>
          <p:cNvSpPr>
            <a:spLocks noGrp="1"/>
          </p:cNvSpPr>
          <p:nvPr>
            <p:ph idx="1"/>
          </p:nvPr>
        </p:nvSpPr>
        <p:spPr/>
        <p:txBody>
          <a:bodyPr>
            <a:normAutofit/>
          </a:bodyPr>
          <a:lstStyle/>
          <a:p>
            <a:pPr algn="ctr"/>
            <a:r>
              <a:rPr lang="en-GB" sz="2400" dirty="0"/>
              <a:t>Get into groups and think about 4 tough questions that your manager may ask you?</a:t>
            </a:r>
          </a:p>
        </p:txBody>
      </p:sp>
      <p:pic>
        <p:nvPicPr>
          <p:cNvPr id="5" name="Picture 4" descr="A close up of a sign&#10;&#10;Description automatically generated">
            <a:extLst>
              <a:ext uri="{FF2B5EF4-FFF2-40B4-BE49-F238E27FC236}">
                <a16:creationId xmlns:a16="http://schemas.microsoft.com/office/drawing/2014/main" id="{B7EBC29D-6C06-42DF-80F7-BD45BC98CCDA}"/>
              </a:ext>
            </a:extLst>
          </p:cNvPr>
          <p:cNvPicPr>
            <a:picLocks noChangeAspect="1"/>
          </p:cNvPicPr>
          <p:nvPr/>
        </p:nvPicPr>
        <p:blipFill>
          <a:blip r:embed="rId2"/>
          <a:stretch>
            <a:fillRect/>
          </a:stretch>
        </p:blipFill>
        <p:spPr>
          <a:xfrm>
            <a:off x="1123392" y="2316637"/>
            <a:ext cx="6688754" cy="3762424"/>
          </a:xfrm>
          <a:prstGeom prst="rect">
            <a:avLst/>
          </a:prstGeom>
        </p:spPr>
      </p:pic>
    </p:spTree>
    <p:extLst>
      <p:ext uri="{BB962C8B-B14F-4D97-AF65-F5344CB8AC3E}">
        <p14:creationId xmlns:p14="http://schemas.microsoft.com/office/powerpoint/2010/main" val="32237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4C8D-8CD1-4E8A-98FE-C49A170CAF7A}"/>
              </a:ext>
            </a:extLst>
          </p:cNvPr>
          <p:cNvSpPr>
            <a:spLocks noGrp="1"/>
          </p:cNvSpPr>
          <p:nvPr>
            <p:ph type="title"/>
          </p:nvPr>
        </p:nvSpPr>
        <p:spPr/>
        <p:txBody>
          <a:bodyPr/>
          <a:lstStyle/>
          <a:p>
            <a:r>
              <a:rPr lang="en-GB" dirty="0"/>
              <a:t>Receiving feedback</a:t>
            </a:r>
          </a:p>
        </p:txBody>
      </p:sp>
      <p:sp>
        <p:nvSpPr>
          <p:cNvPr id="3" name="Content Placeholder 2">
            <a:extLst>
              <a:ext uri="{FF2B5EF4-FFF2-40B4-BE49-F238E27FC236}">
                <a16:creationId xmlns:a16="http://schemas.microsoft.com/office/drawing/2014/main" id="{7513B1D6-CA57-4E07-A759-D81DECF9841F}"/>
              </a:ext>
            </a:extLst>
          </p:cNvPr>
          <p:cNvSpPr>
            <a:spLocks noGrp="1"/>
          </p:cNvSpPr>
          <p:nvPr>
            <p:ph idx="1"/>
          </p:nvPr>
        </p:nvSpPr>
        <p:spPr>
          <a:xfrm>
            <a:off x="457200" y="1062037"/>
            <a:ext cx="8229600" cy="5074812"/>
          </a:xfrm>
        </p:spPr>
        <p:txBody>
          <a:bodyPr>
            <a:normAutofit lnSpcReduction="10000"/>
          </a:bodyPr>
          <a:lstStyle/>
          <a:p>
            <a:r>
              <a:rPr lang="en-GB" sz="2000" dirty="0"/>
              <a:t>A good appraisal interview should be rich in feedback – with an honest and direct discussion on areas of strength and areas where performance needs to improve.</a:t>
            </a:r>
            <a:br>
              <a:rPr lang="en-GB" sz="2000" dirty="0"/>
            </a:br>
            <a:r>
              <a:rPr lang="en-GB" sz="2000" dirty="0"/>
              <a:t> </a:t>
            </a:r>
            <a:br>
              <a:rPr lang="en-GB" sz="2000" dirty="0"/>
            </a:br>
            <a:r>
              <a:rPr lang="en-GB" sz="2000" dirty="0"/>
              <a:t>It is generally fair to say that very few people really enjoy receiving feedback - nobody likes being told what they are doing is wrong and perversely people are often equally uncomfortable when discussing areas where they did well.</a:t>
            </a:r>
            <a:br>
              <a:rPr lang="en-GB" sz="2000" dirty="0"/>
            </a:br>
            <a:r>
              <a:rPr lang="en-GB" sz="2000" dirty="0"/>
              <a:t> </a:t>
            </a:r>
            <a:br>
              <a:rPr lang="en-GB" sz="2000" dirty="0"/>
            </a:br>
            <a:r>
              <a:rPr lang="en-GB" sz="2000" dirty="0"/>
              <a:t>Feedback helps us to stop, think and learn how to do things differently so we remain effective in our role, focused on the right things and motivated to continue to develop our capabilities.</a:t>
            </a:r>
            <a:br>
              <a:rPr lang="en-GB" sz="2000" dirty="0"/>
            </a:br>
            <a:r>
              <a:rPr lang="en-GB" sz="2000" dirty="0"/>
              <a:t> </a:t>
            </a:r>
            <a:br>
              <a:rPr lang="en-GB" sz="2000" dirty="0"/>
            </a:br>
            <a:r>
              <a:rPr lang="en-GB" sz="2000" dirty="0"/>
              <a:t>It is important that the process of giving and receiving feedback is handled correctly. When handled badly, it can lead to frustration, anger and ill feeling between colleagues.</a:t>
            </a:r>
          </a:p>
          <a:p>
            <a:endParaRPr lang="en-GB" sz="2000" dirty="0"/>
          </a:p>
          <a:p>
            <a:r>
              <a:rPr lang="en-GB" sz="2000" dirty="0"/>
              <a:t>How do you reactive to feedback whether it is positive or negative?</a:t>
            </a:r>
          </a:p>
        </p:txBody>
      </p:sp>
    </p:spTree>
    <p:extLst>
      <p:ext uri="{BB962C8B-B14F-4D97-AF65-F5344CB8AC3E}">
        <p14:creationId xmlns:p14="http://schemas.microsoft.com/office/powerpoint/2010/main" val="38465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C278-B4F7-4A2C-9802-783AC5FEB634}"/>
              </a:ext>
            </a:extLst>
          </p:cNvPr>
          <p:cNvSpPr>
            <a:spLocks noGrp="1"/>
          </p:cNvSpPr>
          <p:nvPr>
            <p:ph type="title"/>
          </p:nvPr>
        </p:nvSpPr>
        <p:spPr/>
        <p:txBody>
          <a:bodyPr/>
          <a:lstStyle/>
          <a:p>
            <a:r>
              <a:rPr lang="en-GB" dirty="0"/>
              <a:t>Top tips</a:t>
            </a:r>
          </a:p>
        </p:txBody>
      </p:sp>
      <p:sp>
        <p:nvSpPr>
          <p:cNvPr id="3" name="Content Placeholder 2">
            <a:extLst>
              <a:ext uri="{FF2B5EF4-FFF2-40B4-BE49-F238E27FC236}">
                <a16:creationId xmlns:a16="http://schemas.microsoft.com/office/drawing/2014/main" id="{46CCE0C3-CFF4-40F4-92E9-E8E0E45B12CD}"/>
              </a:ext>
            </a:extLst>
          </p:cNvPr>
          <p:cNvSpPr>
            <a:spLocks noGrp="1"/>
          </p:cNvSpPr>
          <p:nvPr>
            <p:ph idx="1"/>
          </p:nvPr>
        </p:nvSpPr>
        <p:spPr>
          <a:xfrm>
            <a:off x="457200" y="1074656"/>
            <a:ext cx="8229600" cy="5354424"/>
          </a:xfrm>
        </p:spPr>
        <p:txBody>
          <a:bodyPr>
            <a:normAutofit fontScale="92500" lnSpcReduction="20000"/>
          </a:bodyPr>
          <a:lstStyle/>
          <a:p>
            <a:r>
              <a:rPr lang="en-GB" sz="2000" b="1" dirty="0">
                <a:hlinkClick r:id="rId2"/>
              </a:rPr>
              <a:t>Take a deep breath</a:t>
            </a:r>
            <a:endParaRPr lang="en-GB" sz="2000" b="1" dirty="0"/>
          </a:p>
          <a:p>
            <a:r>
              <a:rPr lang="en-GB" sz="2000" dirty="0"/>
              <a:t>It is all too easy to go on the defensive when receiving feedback so take a moment for a deep breath and to think about what you have just been told. Remember that feedback is provided to help you to develop.</a:t>
            </a:r>
          </a:p>
          <a:p>
            <a:endParaRPr lang="en-GB" sz="2000" dirty="0"/>
          </a:p>
          <a:p>
            <a:r>
              <a:rPr lang="en-GB" sz="2000" b="1" dirty="0">
                <a:hlinkClick r:id="rId2"/>
              </a:rPr>
              <a:t>Try to remain cool</a:t>
            </a:r>
            <a:endParaRPr lang="en-GB" sz="2000" b="1" dirty="0"/>
          </a:p>
          <a:p>
            <a:r>
              <a:rPr lang="en-GB" sz="2000" dirty="0"/>
              <a:t>If you find this hard, just ask for a moment to compose yourself.</a:t>
            </a:r>
          </a:p>
          <a:p>
            <a:endParaRPr lang="en-GB" sz="2000" dirty="0"/>
          </a:p>
          <a:p>
            <a:r>
              <a:rPr lang="en-GB" sz="2000" b="1" dirty="0">
                <a:hlinkClick r:id="rId2"/>
              </a:rPr>
              <a:t>Accept it</a:t>
            </a:r>
            <a:endParaRPr lang="en-GB" sz="2000" b="1" dirty="0"/>
          </a:p>
          <a:p>
            <a:r>
              <a:rPr lang="en-GB" sz="2000" dirty="0"/>
              <a:t>Sometimes it needs someone looking in from the outside to make us aware of potentially positive or negative aspects of performance. Accept the fact that others may see something that you do not see and try to learn from their perspective.</a:t>
            </a:r>
          </a:p>
          <a:p>
            <a:r>
              <a:rPr lang="en-GB" sz="2000" b="1" dirty="0">
                <a:hlinkClick r:id="rId2"/>
              </a:rPr>
              <a:t>Ask questions</a:t>
            </a:r>
            <a:endParaRPr lang="en-GB" sz="2000" b="1" dirty="0"/>
          </a:p>
          <a:p>
            <a:r>
              <a:rPr lang="en-GB" sz="2000" dirty="0"/>
              <a:t>The feedback should ideally include suggestions on how you can maintain a strong performance or address weaknesses. If no suggestions are made, ask for some.</a:t>
            </a:r>
          </a:p>
          <a:p>
            <a:endParaRPr lang="en-GB" sz="2000" dirty="0"/>
          </a:p>
          <a:p>
            <a:r>
              <a:rPr lang="en-GB" sz="2000" b="1" dirty="0">
                <a:hlinkClick r:id="rId2"/>
              </a:rPr>
              <a:t>Learn from it</a:t>
            </a:r>
            <a:endParaRPr lang="en-GB" sz="2000" b="1" dirty="0"/>
          </a:p>
          <a:p>
            <a:endParaRPr lang="en-GB" sz="2000" dirty="0"/>
          </a:p>
        </p:txBody>
      </p:sp>
    </p:spTree>
    <p:extLst>
      <p:ext uri="{BB962C8B-B14F-4D97-AF65-F5344CB8AC3E}">
        <p14:creationId xmlns:p14="http://schemas.microsoft.com/office/powerpoint/2010/main" val="402646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42F5F5-AF74-4839-9B76-E2BAC6ED4C40}"/>
              </a:ext>
            </a:extLst>
          </p:cNvPr>
          <p:cNvPicPr>
            <a:picLocks noGrp="1" noChangeAspect="1"/>
          </p:cNvPicPr>
          <p:nvPr>
            <p:ph idx="1"/>
          </p:nvPr>
        </p:nvPicPr>
        <p:blipFill>
          <a:blip r:embed="rId2"/>
          <a:stretch>
            <a:fillRect/>
          </a:stretch>
        </p:blipFill>
        <p:spPr>
          <a:xfrm>
            <a:off x="1620997" y="1109646"/>
            <a:ext cx="5902006" cy="5112045"/>
          </a:xfrm>
        </p:spPr>
      </p:pic>
    </p:spTree>
    <p:extLst>
      <p:ext uri="{BB962C8B-B14F-4D97-AF65-F5344CB8AC3E}">
        <p14:creationId xmlns:p14="http://schemas.microsoft.com/office/powerpoint/2010/main" val="123275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0273-761A-4180-8041-18380DDB02F9}"/>
              </a:ext>
            </a:extLst>
          </p:cNvPr>
          <p:cNvSpPr>
            <a:spLocks noGrp="1"/>
          </p:cNvSpPr>
          <p:nvPr>
            <p:ph type="title"/>
          </p:nvPr>
        </p:nvSpPr>
        <p:spPr/>
        <p:txBody>
          <a:bodyPr/>
          <a:lstStyle/>
          <a:p>
            <a:r>
              <a:rPr lang="en-GB" dirty="0"/>
              <a:t>Managers will use SMART objectives</a:t>
            </a:r>
          </a:p>
        </p:txBody>
      </p:sp>
      <p:sp>
        <p:nvSpPr>
          <p:cNvPr id="3" name="Content Placeholder 2">
            <a:extLst>
              <a:ext uri="{FF2B5EF4-FFF2-40B4-BE49-F238E27FC236}">
                <a16:creationId xmlns:a16="http://schemas.microsoft.com/office/drawing/2014/main" id="{7A62F45E-E3FA-4FB8-9E12-0D687E8C1D2F}"/>
              </a:ext>
            </a:extLst>
          </p:cNvPr>
          <p:cNvSpPr>
            <a:spLocks noGrp="1"/>
          </p:cNvSpPr>
          <p:nvPr>
            <p:ph idx="1"/>
          </p:nvPr>
        </p:nvSpPr>
        <p:spPr>
          <a:xfrm>
            <a:off x="457200" y="1303335"/>
            <a:ext cx="8229600" cy="4814662"/>
          </a:xfrm>
        </p:spPr>
        <p:txBody>
          <a:bodyPr>
            <a:noAutofit/>
          </a:bodyPr>
          <a:lstStyle/>
          <a:p>
            <a:r>
              <a:rPr lang="en-GB" sz="2000" dirty="0"/>
              <a:t>To be SMART, objectives should be:-</a:t>
            </a:r>
          </a:p>
          <a:p>
            <a:r>
              <a:rPr lang="en-GB" sz="2000" b="1" dirty="0"/>
              <a:t>Specific</a:t>
            </a:r>
            <a:r>
              <a:rPr lang="en-GB" sz="2000" dirty="0"/>
              <a:t> – Clearly expressed in terms of the specific results you want to achieve.  Making the objective measurable helps ensure that it is specific. (The </a:t>
            </a:r>
            <a:r>
              <a:rPr lang="en-GB" sz="2000" i="1" dirty="0"/>
              <a:t>activities </a:t>
            </a:r>
            <a:r>
              <a:rPr lang="en-GB" sz="2000" dirty="0"/>
              <a:t>needed to achieve the objective should also be agreed)</a:t>
            </a:r>
          </a:p>
          <a:p>
            <a:r>
              <a:rPr lang="en-GB" sz="2000" b="1" dirty="0"/>
              <a:t>Measurable </a:t>
            </a:r>
            <a:r>
              <a:rPr lang="en-GB" sz="2000" dirty="0"/>
              <a:t>– You should be able to measure the attainment of the objective. Measures can be related to rate, frequency, number or percentage.  What system is in place to track the progress towards attainment?</a:t>
            </a:r>
          </a:p>
          <a:p>
            <a:r>
              <a:rPr lang="en-GB" sz="2000" b="1" dirty="0"/>
              <a:t>Achievable</a:t>
            </a:r>
            <a:r>
              <a:rPr lang="en-GB" sz="2000" dirty="0"/>
              <a:t> – The objective agreed must be capable of being completed successfully.  Consider whether this can be done in the timeframe with the resources available?</a:t>
            </a:r>
          </a:p>
          <a:p>
            <a:r>
              <a:rPr lang="en-GB" sz="2000" b="1" dirty="0"/>
              <a:t>Realistic/Resources</a:t>
            </a:r>
            <a:r>
              <a:rPr lang="en-GB" sz="2000" dirty="0"/>
              <a:t> - With the resources available (include money, skills, equipment, time) - is it possible to achieve this objective?</a:t>
            </a:r>
          </a:p>
          <a:p>
            <a:r>
              <a:rPr lang="en-GB" sz="2000" b="1" dirty="0"/>
              <a:t>Timed </a:t>
            </a:r>
            <a:r>
              <a:rPr lang="en-GB" sz="2000" dirty="0"/>
              <a:t>– An achievable and realistic deadline is required to measure achievement of the objective</a:t>
            </a:r>
          </a:p>
          <a:p>
            <a:endParaRPr lang="en-GB" sz="2000" dirty="0"/>
          </a:p>
          <a:p>
            <a:endParaRPr lang="en-GB" sz="2000" dirty="0"/>
          </a:p>
        </p:txBody>
      </p:sp>
    </p:spTree>
    <p:extLst>
      <p:ext uri="{BB962C8B-B14F-4D97-AF65-F5344CB8AC3E}">
        <p14:creationId xmlns:p14="http://schemas.microsoft.com/office/powerpoint/2010/main" val="12186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1A37-A288-4C08-BFFF-8B24E0A40680}"/>
              </a:ext>
            </a:extLst>
          </p:cNvPr>
          <p:cNvSpPr>
            <a:spLocks noGrp="1"/>
          </p:cNvSpPr>
          <p:nvPr>
            <p:ph type="title"/>
          </p:nvPr>
        </p:nvSpPr>
        <p:spPr/>
        <p:txBody>
          <a:bodyPr/>
          <a:lstStyle/>
          <a:p>
            <a:r>
              <a:rPr lang="en-GB" dirty="0"/>
              <a:t>Appraisal discussion</a:t>
            </a:r>
          </a:p>
        </p:txBody>
      </p:sp>
      <p:sp>
        <p:nvSpPr>
          <p:cNvPr id="3" name="Content Placeholder 2">
            <a:extLst>
              <a:ext uri="{FF2B5EF4-FFF2-40B4-BE49-F238E27FC236}">
                <a16:creationId xmlns:a16="http://schemas.microsoft.com/office/drawing/2014/main" id="{E1A09B0C-724D-44BE-AC37-0DC6D75F6FAC}"/>
              </a:ext>
            </a:extLst>
          </p:cNvPr>
          <p:cNvSpPr>
            <a:spLocks noGrp="1"/>
          </p:cNvSpPr>
          <p:nvPr>
            <p:ph idx="1"/>
          </p:nvPr>
        </p:nvSpPr>
        <p:spPr>
          <a:xfrm>
            <a:off x="457200" y="1260000"/>
            <a:ext cx="8229600" cy="4942837"/>
          </a:xfrm>
        </p:spPr>
        <p:txBody>
          <a:bodyPr>
            <a:normAutofit/>
          </a:bodyPr>
          <a:lstStyle/>
          <a:p>
            <a:r>
              <a:rPr lang="en-GB" sz="2000" dirty="0"/>
              <a:t>This discussion should be based on:</a:t>
            </a:r>
          </a:p>
          <a:p>
            <a:endParaRPr lang="en-GB" sz="1400" dirty="0"/>
          </a:p>
          <a:p>
            <a:pPr marL="342900" indent="-342900">
              <a:buFont typeface="Arial" panose="020B0604020202020204" pitchFamily="34" charset="0"/>
              <a:buChar char="•"/>
            </a:pPr>
            <a:r>
              <a:rPr lang="en-GB" sz="2000" dirty="0"/>
              <a:t>Agreement on the type and level of knowledge and skill required to carry out your job successfully so that you achieve the agreed job objectives</a:t>
            </a:r>
          </a:p>
          <a:p>
            <a:pPr marL="342900" indent="-342900">
              <a:buFont typeface="Arial" panose="020B0604020202020204" pitchFamily="34" charset="0"/>
              <a:buChar char="•"/>
            </a:pPr>
            <a:r>
              <a:rPr lang="en-GB" sz="2000" dirty="0"/>
              <a:t>A mutual understanding of the levels of skill and knowledge you have actually displayed during the previous year</a:t>
            </a:r>
          </a:p>
          <a:p>
            <a:pPr marL="342900" indent="-342900">
              <a:buFont typeface="Arial" panose="020B0604020202020204" pitchFamily="34" charset="0"/>
              <a:buChar char="•"/>
            </a:pPr>
            <a:r>
              <a:rPr lang="en-GB" sz="2000" dirty="0"/>
              <a:t>An assessment of whether you have displayed the required levels of skills and knowledge demanded by your performance objectives in the next year</a:t>
            </a:r>
          </a:p>
          <a:p>
            <a:pPr marL="342900" indent="-342900">
              <a:buFont typeface="Arial" panose="020B0604020202020204" pitchFamily="34" charset="0"/>
              <a:buChar char="•"/>
            </a:pPr>
            <a:r>
              <a:rPr lang="en-GB" sz="2000" dirty="0"/>
              <a:t>Planning development actions such as training or work experience to address identified shortfalls or gaps in the required skills and knowledge</a:t>
            </a:r>
          </a:p>
          <a:p>
            <a:pPr marL="342900" indent="-342900">
              <a:buFont typeface="Arial" panose="020B0604020202020204" pitchFamily="34" charset="0"/>
              <a:buChar char="•"/>
            </a:pPr>
            <a:r>
              <a:rPr lang="en-GB" sz="2000" dirty="0"/>
              <a:t>Prioritising this development in terms of which is the most important e.g. mandatory training,  development required for the job and training that you would value for your own personal development</a:t>
            </a:r>
          </a:p>
          <a:p>
            <a:endParaRPr lang="en-GB" sz="2000" dirty="0"/>
          </a:p>
        </p:txBody>
      </p:sp>
    </p:spTree>
    <p:extLst>
      <p:ext uri="{BB962C8B-B14F-4D97-AF65-F5344CB8AC3E}">
        <p14:creationId xmlns:p14="http://schemas.microsoft.com/office/powerpoint/2010/main" val="284130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C39-348C-4D3B-8BE6-93B6ECE28F2D}"/>
              </a:ext>
            </a:extLst>
          </p:cNvPr>
          <p:cNvSpPr>
            <a:spLocks noGrp="1"/>
          </p:cNvSpPr>
          <p:nvPr>
            <p:ph type="title"/>
          </p:nvPr>
        </p:nvSpPr>
        <p:spPr/>
        <p:txBody>
          <a:bodyPr/>
          <a:lstStyle/>
          <a:p>
            <a:r>
              <a:rPr lang="en-GB" dirty="0"/>
              <a:t>After the appraisal</a:t>
            </a:r>
          </a:p>
        </p:txBody>
      </p:sp>
      <p:sp>
        <p:nvSpPr>
          <p:cNvPr id="3" name="Content Placeholder 2">
            <a:extLst>
              <a:ext uri="{FF2B5EF4-FFF2-40B4-BE49-F238E27FC236}">
                <a16:creationId xmlns:a16="http://schemas.microsoft.com/office/drawing/2014/main" id="{B9FA123C-BEAD-4C8D-8458-81BD2FF6A9B6}"/>
              </a:ext>
            </a:extLst>
          </p:cNvPr>
          <p:cNvSpPr>
            <a:spLocks noGrp="1"/>
          </p:cNvSpPr>
          <p:nvPr>
            <p:ph idx="1"/>
          </p:nvPr>
        </p:nvSpPr>
        <p:spPr>
          <a:xfrm>
            <a:off x="886118" y="1628480"/>
            <a:ext cx="7649853" cy="1567484"/>
          </a:xfrm>
        </p:spPr>
        <p:txBody>
          <a:bodyPr>
            <a:normAutofit fontScale="92500" lnSpcReduction="20000"/>
          </a:bodyPr>
          <a:lstStyle/>
          <a:p>
            <a:r>
              <a:rPr lang="en-GB" sz="2200" dirty="0"/>
              <a:t>If you walk away from your appraisal unhappy or confused about some of the feedback you have received, after you have had some time to think over what was discussed ask to speak to your line manager again to clarify certain points from your appraisal.</a:t>
            </a:r>
            <a:br>
              <a:rPr lang="en-GB" dirty="0"/>
            </a:br>
            <a:br>
              <a:rPr lang="en-GB" dirty="0"/>
            </a:br>
            <a:endParaRPr lang="en-GB" dirty="0"/>
          </a:p>
          <a:p>
            <a:endParaRPr lang="en-GB" dirty="0"/>
          </a:p>
          <a:p>
            <a:endParaRPr lang="en-GB" dirty="0"/>
          </a:p>
          <a:p>
            <a:endParaRPr lang="en-GB" dirty="0"/>
          </a:p>
        </p:txBody>
      </p:sp>
      <p:pic>
        <p:nvPicPr>
          <p:cNvPr id="5" name="Picture 4" descr="A close up of a couple of street signs on a pole&#10;&#10;Description automatically generated">
            <a:extLst>
              <a:ext uri="{FF2B5EF4-FFF2-40B4-BE49-F238E27FC236}">
                <a16:creationId xmlns:a16="http://schemas.microsoft.com/office/drawing/2014/main" id="{9ACA6805-9C10-4D1D-85D5-C9851A09E00C}"/>
              </a:ext>
            </a:extLst>
          </p:cNvPr>
          <p:cNvPicPr>
            <a:picLocks noChangeAspect="1"/>
          </p:cNvPicPr>
          <p:nvPr/>
        </p:nvPicPr>
        <p:blipFill>
          <a:blip r:embed="rId2"/>
          <a:stretch>
            <a:fillRect/>
          </a:stretch>
        </p:blipFill>
        <p:spPr>
          <a:xfrm>
            <a:off x="2719433" y="3290232"/>
            <a:ext cx="3505112" cy="2033556"/>
          </a:xfrm>
          <a:prstGeom prst="rect">
            <a:avLst/>
          </a:prstGeom>
        </p:spPr>
      </p:pic>
    </p:spTree>
    <p:extLst>
      <p:ext uri="{BB962C8B-B14F-4D97-AF65-F5344CB8AC3E}">
        <p14:creationId xmlns:p14="http://schemas.microsoft.com/office/powerpoint/2010/main" val="379960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C39-348C-4D3B-8BE6-93B6ECE28F2D}"/>
              </a:ext>
            </a:extLst>
          </p:cNvPr>
          <p:cNvSpPr>
            <a:spLocks noGrp="1"/>
          </p:cNvSpPr>
          <p:nvPr>
            <p:ph type="title"/>
          </p:nvPr>
        </p:nvSpPr>
        <p:spPr/>
        <p:txBody>
          <a:bodyPr/>
          <a:lstStyle/>
          <a:p>
            <a:r>
              <a:rPr lang="en-GB" dirty="0"/>
              <a:t>After the appraisal</a:t>
            </a:r>
          </a:p>
        </p:txBody>
      </p:sp>
      <p:sp>
        <p:nvSpPr>
          <p:cNvPr id="3" name="Content Placeholder 2">
            <a:extLst>
              <a:ext uri="{FF2B5EF4-FFF2-40B4-BE49-F238E27FC236}">
                <a16:creationId xmlns:a16="http://schemas.microsoft.com/office/drawing/2014/main" id="{B9FA123C-BEAD-4C8D-8458-81BD2FF6A9B6}"/>
              </a:ext>
            </a:extLst>
          </p:cNvPr>
          <p:cNvSpPr>
            <a:spLocks noGrp="1"/>
          </p:cNvSpPr>
          <p:nvPr>
            <p:ph idx="1"/>
          </p:nvPr>
        </p:nvSpPr>
        <p:spPr>
          <a:xfrm>
            <a:off x="895546" y="1199981"/>
            <a:ext cx="7423609" cy="4597504"/>
          </a:xfrm>
        </p:spPr>
        <p:txBody>
          <a:bodyPr>
            <a:normAutofit/>
          </a:bodyPr>
          <a:lstStyle/>
          <a:p>
            <a:pPr marL="285750" indent="-285750">
              <a:buFont typeface="Arial" panose="020B0604020202020204" pitchFamily="34" charset="0"/>
              <a:buChar char="•"/>
            </a:pPr>
            <a:r>
              <a:rPr lang="en-GB" sz="2000" dirty="0"/>
              <a:t>If you had some negative feedback, take this as an opportunity to devote some time in developing those skills. Speak to your line manager or HR department about formal training programmes, coaching or if there is any in-house training that can help you. An employee who is willing to take even seemingly short-term steps towards investing in their personal development will reap the rewards longer term in their future career.</a:t>
            </a:r>
            <a:br>
              <a:rPr lang="en-GB" sz="2000" dirty="0"/>
            </a:br>
            <a:endParaRPr lang="en-GB" sz="2000" dirty="0"/>
          </a:p>
          <a:p>
            <a:pPr marL="285750" indent="-285750">
              <a:buFont typeface="Arial" panose="020B0604020202020204" pitchFamily="34" charset="0"/>
              <a:buChar char="•"/>
            </a:pPr>
            <a:r>
              <a:rPr lang="en-GB" sz="2000" dirty="0"/>
              <a:t>Finally, remember that appraisals are not a once-a-year occurrence, but rather an on-going process. Keep a record of things you have done and projects you have worked on throughout the year so that you can review these and have it to hand for your next appraisal.  </a:t>
            </a:r>
            <a:r>
              <a:rPr lang="en-GB" sz="2000" dirty="0" err="1"/>
              <a:t>i</a:t>
            </a:r>
            <a:r>
              <a:rPr lang="en-GB" sz="2000" dirty="0"/>
              <a:t>-folio provides a great opportunity to efficiently keep all your records and reflection in one place.</a:t>
            </a:r>
          </a:p>
        </p:txBody>
      </p:sp>
    </p:spTree>
    <p:extLst>
      <p:ext uri="{BB962C8B-B14F-4D97-AF65-F5344CB8AC3E}">
        <p14:creationId xmlns:p14="http://schemas.microsoft.com/office/powerpoint/2010/main" val="341631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7141-F2F7-4822-8764-BB880723FB35}"/>
              </a:ext>
            </a:extLst>
          </p:cNvPr>
          <p:cNvSpPr>
            <a:spLocks noGrp="1"/>
          </p:cNvSpPr>
          <p:nvPr>
            <p:ph type="title"/>
          </p:nvPr>
        </p:nvSpPr>
        <p:spPr/>
        <p:txBody>
          <a:bodyPr/>
          <a:lstStyle/>
          <a:p>
            <a:r>
              <a:rPr lang="en-GB" dirty="0"/>
              <a:t>Review the appraisal itself</a:t>
            </a:r>
          </a:p>
        </p:txBody>
      </p:sp>
      <p:sp>
        <p:nvSpPr>
          <p:cNvPr id="3" name="Content Placeholder 2">
            <a:extLst>
              <a:ext uri="{FF2B5EF4-FFF2-40B4-BE49-F238E27FC236}">
                <a16:creationId xmlns:a16="http://schemas.microsoft.com/office/drawing/2014/main" id="{59F035B1-02DE-41B3-A562-715C09259749}"/>
              </a:ext>
            </a:extLst>
          </p:cNvPr>
          <p:cNvSpPr>
            <a:spLocks noGrp="1"/>
          </p:cNvSpPr>
          <p:nvPr>
            <p:ph idx="1"/>
          </p:nvPr>
        </p:nvSpPr>
        <p:spPr/>
        <p:txBody>
          <a:bodyPr>
            <a:normAutofit/>
          </a:bodyPr>
          <a:lstStyle/>
          <a:p>
            <a:pPr marL="285750" indent="-285750">
              <a:buFont typeface="Arial" panose="020B0604020202020204" pitchFamily="34" charset="0"/>
              <a:buChar char="•"/>
            </a:pPr>
            <a:r>
              <a:rPr lang="en-GB" sz="2000" dirty="0"/>
              <a:t>To what extent where my objectives/outcomes for the interview met?</a:t>
            </a:r>
          </a:p>
          <a:p>
            <a:pPr marL="285750" indent="-285750">
              <a:buFont typeface="Arial" panose="020B0604020202020204" pitchFamily="34" charset="0"/>
              <a:buChar char="•"/>
            </a:pPr>
            <a:r>
              <a:rPr lang="en-GB" sz="2000" dirty="0"/>
              <a:t>What worked well in the interview and contributed to its success?</a:t>
            </a:r>
          </a:p>
          <a:p>
            <a:pPr marL="285750" indent="-285750">
              <a:buFont typeface="Arial" panose="020B0604020202020204" pitchFamily="34" charset="0"/>
              <a:buChar char="•"/>
            </a:pPr>
            <a:r>
              <a:rPr lang="en-GB" sz="2000" dirty="0"/>
              <a:t>What would have made it easier/even better?</a:t>
            </a:r>
          </a:p>
          <a:p>
            <a:pPr marL="285750" indent="-285750">
              <a:buFont typeface="Arial" panose="020B0604020202020204" pitchFamily="34" charset="0"/>
              <a:buChar char="•"/>
            </a:pPr>
            <a:r>
              <a:rPr lang="en-GB" sz="2000" dirty="0"/>
              <a:t>What did not work well and I should look to avoid in future?</a:t>
            </a:r>
          </a:p>
          <a:p>
            <a:pPr marL="285750" indent="-285750">
              <a:buFont typeface="Arial" panose="020B0604020202020204" pitchFamily="34" charset="0"/>
              <a:buChar char="•"/>
            </a:pPr>
            <a:r>
              <a:rPr lang="en-GB" sz="2000" dirty="0"/>
              <a:t>What are the key points I have learnt from this interview to help me improve the next one?</a:t>
            </a:r>
          </a:p>
          <a:p>
            <a:endParaRPr lang="en-GB" sz="2000" dirty="0"/>
          </a:p>
        </p:txBody>
      </p:sp>
      <p:pic>
        <p:nvPicPr>
          <p:cNvPr id="5" name="Picture 4">
            <a:extLst>
              <a:ext uri="{FF2B5EF4-FFF2-40B4-BE49-F238E27FC236}">
                <a16:creationId xmlns:a16="http://schemas.microsoft.com/office/drawing/2014/main" id="{B6FAD269-C344-4BB8-A817-0D7E58EDCAE8}"/>
              </a:ext>
            </a:extLst>
          </p:cNvPr>
          <p:cNvPicPr>
            <a:picLocks noChangeAspect="1"/>
          </p:cNvPicPr>
          <p:nvPr/>
        </p:nvPicPr>
        <p:blipFill>
          <a:blip r:embed="rId2"/>
          <a:stretch>
            <a:fillRect/>
          </a:stretch>
        </p:blipFill>
        <p:spPr>
          <a:xfrm>
            <a:off x="2077658" y="3596089"/>
            <a:ext cx="4524375" cy="2905125"/>
          </a:xfrm>
          <a:prstGeom prst="rect">
            <a:avLst/>
          </a:prstGeom>
        </p:spPr>
      </p:pic>
    </p:spTree>
    <p:extLst>
      <p:ext uri="{BB962C8B-B14F-4D97-AF65-F5344CB8AC3E}">
        <p14:creationId xmlns:p14="http://schemas.microsoft.com/office/powerpoint/2010/main" val="179752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419D3-4BB7-494F-8D9B-2DF1AA618E4A}"/>
              </a:ext>
            </a:extLst>
          </p:cNvPr>
          <p:cNvSpPr>
            <a:spLocks noGrp="1"/>
          </p:cNvSpPr>
          <p:nvPr>
            <p:ph idx="1"/>
          </p:nvPr>
        </p:nvSpPr>
        <p:spPr>
          <a:xfrm>
            <a:off x="457200" y="1260000"/>
            <a:ext cx="8229600" cy="4906835"/>
          </a:xfrm>
        </p:spPr>
        <p:txBody>
          <a:bodyPr>
            <a:normAutofit/>
          </a:bodyPr>
          <a:lstStyle/>
          <a:p>
            <a:pPr marL="285750" indent="-285750">
              <a:buFont typeface="Arial" panose="020B0604020202020204" pitchFamily="34" charset="0"/>
              <a:buChar char="•"/>
            </a:pPr>
            <a:r>
              <a:rPr lang="en-GB" sz="2000" dirty="0"/>
              <a:t>Following your meeting you should be given a copy of your appraisal documentation</a:t>
            </a:r>
          </a:p>
          <a:p>
            <a:pPr marL="285750" indent="-285750">
              <a:buFont typeface="Arial" panose="020B0604020202020204" pitchFamily="34" charset="0"/>
              <a:buChar char="•"/>
            </a:pPr>
            <a:r>
              <a:rPr lang="en-GB" sz="2000" dirty="0"/>
              <a:t>The performance review process is literally that – a process. To be effective, it should not be just down to holding an interview and then nothing more for 12 months. There needs to be a continuing thread between the two events so that you can demonstrate continuing achievements that can be recognised. Seek regular feedback from your manager</a:t>
            </a:r>
          </a:p>
          <a:p>
            <a:br>
              <a:rPr lang="en-GB" sz="2000" dirty="0"/>
            </a:br>
            <a:r>
              <a:rPr lang="en-GB" sz="2000" dirty="0"/>
              <a:t> </a:t>
            </a:r>
          </a:p>
        </p:txBody>
      </p:sp>
      <p:pic>
        <p:nvPicPr>
          <p:cNvPr id="4" name="Content Placeholder 4" descr="A close up of text on a black background&#10;&#10;Description automatically generated">
            <a:extLst>
              <a:ext uri="{FF2B5EF4-FFF2-40B4-BE49-F238E27FC236}">
                <a16:creationId xmlns:a16="http://schemas.microsoft.com/office/drawing/2014/main" id="{6E4EAB2F-8D46-4209-AA20-1D41586209A1}"/>
              </a:ext>
            </a:extLst>
          </p:cNvPr>
          <p:cNvPicPr>
            <a:picLocks noChangeAspect="1"/>
          </p:cNvPicPr>
          <p:nvPr/>
        </p:nvPicPr>
        <p:blipFill rotWithShape="1">
          <a:blip r:embed="rId2"/>
          <a:srcRect b="10172"/>
          <a:stretch/>
        </p:blipFill>
        <p:spPr>
          <a:xfrm>
            <a:off x="2639018" y="3713417"/>
            <a:ext cx="3078686" cy="2649676"/>
          </a:xfrm>
          <a:prstGeom prst="rect">
            <a:avLst/>
          </a:prstGeom>
        </p:spPr>
      </p:pic>
    </p:spTree>
    <p:extLst>
      <p:ext uri="{BB962C8B-B14F-4D97-AF65-F5344CB8AC3E}">
        <p14:creationId xmlns:p14="http://schemas.microsoft.com/office/powerpoint/2010/main" val="398176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Background</a:t>
            </a:r>
          </a:p>
        </p:txBody>
      </p:sp>
      <p:sp>
        <p:nvSpPr>
          <p:cNvPr id="24" name="Content Placeholder 23"/>
          <p:cNvSpPr>
            <a:spLocks noGrp="1"/>
          </p:cNvSpPr>
          <p:nvPr>
            <p:ph idx="1"/>
          </p:nvPr>
        </p:nvSpPr>
        <p:spPr/>
        <p:txBody>
          <a:bodyPr/>
          <a:lstStyle/>
          <a:p>
            <a:r>
              <a:rPr lang="en-GB" sz="2400" dirty="0"/>
              <a:t>The pay progression of NHS Staff employed on Agenda for Change terms and conditions is conditional upon them demonstrating that they have the knowledge and skills/competencies for their role.  </a:t>
            </a:r>
          </a:p>
          <a:p>
            <a:endParaRPr lang="en-GB" sz="2400" dirty="0"/>
          </a:p>
          <a:p>
            <a:r>
              <a:rPr lang="en-GB" sz="2400" dirty="0"/>
              <a:t>The appraisal meeting will be used to assess their knowledge and skills/competencies against a profile for that pay increment. In Scotland, Wales and Northern Ireland the Knowledge and Skills Framework (KSF) will be used. In England employers, in agreement with NHS Trade Unions, can use an alternative competency framework.</a:t>
            </a:r>
            <a:endParaRPr lang="en-US" sz="2400" b="1" dirty="0">
              <a:solidFill>
                <a:prstClr val="black"/>
              </a:solidFill>
            </a:endParaRPr>
          </a:p>
          <a:p>
            <a:endParaRPr lang="en-US" dirty="0"/>
          </a:p>
        </p:txBody>
      </p:sp>
    </p:spTree>
    <p:extLst>
      <p:ext uri="{BB962C8B-B14F-4D97-AF65-F5344CB8AC3E}">
        <p14:creationId xmlns:p14="http://schemas.microsoft.com/office/powerpoint/2010/main" val="132637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B6A5-625E-4679-9F7C-3F3EEBFCF8FD}"/>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7FE60129-1171-41C2-8885-569AD93A1398}"/>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sz="2400" dirty="0"/>
              <a:t>the case for appraisal</a:t>
            </a:r>
          </a:p>
          <a:p>
            <a:pPr marL="285750" indent="-285750">
              <a:buFont typeface="Arial" panose="020B0604020202020204" pitchFamily="34" charset="0"/>
              <a:buChar char="•"/>
            </a:pPr>
            <a:r>
              <a:rPr lang="en-GB" sz="2400" dirty="0"/>
              <a:t>essential preparation for your appraisal</a:t>
            </a:r>
          </a:p>
          <a:p>
            <a:pPr marL="285750" indent="-285750">
              <a:buFont typeface="Arial" panose="020B0604020202020204" pitchFamily="34" charset="0"/>
              <a:buChar char="•"/>
            </a:pPr>
            <a:r>
              <a:rPr lang="en-GB" sz="2400" dirty="0"/>
              <a:t>what to expect during the appraisal meeting</a:t>
            </a:r>
          </a:p>
          <a:p>
            <a:pPr marL="285750" indent="-285750">
              <a:buFont typeface="Arial" panose="020B0604020202020204" pitchFamily="34" charset="0"/>
              <a:buChar char="•"/>
            </a:pPr>
            <a:r>
              <a:rPr lang="en-GB" sz="2400" dirty="0"/>
              <a:t>making the appraisal a partnership</a:t>
            </a:r>
          </a:p>
          <a:p>
            <a:pPr marL="285750" indent="-285750">
              <a:buFont typeface="Arial" panose="020B0604020202020204" pitchFamily="34" charset="0"/>
              <a:buChar char="•"/>
            </a:pPr>
            <a:r>
              <a:rPr lang="en-GB" sz="2400" dirty="0"/>
              <a:t>agreeing performance objectives</a:t>
            </a:r>
          </a:p>
          <a:p>
            <a:pPr marL="285750" indent="-285750">
              <a:buFont typeface="Arial" panose="020B0604020202020204" pitchFamily="34" charset="0"/>
              <a:buChar char="•"/>
            </a:pPr>
            <a:r>
              <a:rPr lang="en-GB" sz="2400" dirty="0"/>
              <a:t>personal development planning</a:t>
            </a:r>
          </a:p>
          <a:p>
            <a:pPr marL="285750" indent="-285750">
              <a:buFont typeface="Arial" panose="020B0604020202020204" pitchFamily="34" charset="0"/>
              <a:buChar char="•"/>
            </a:pPr>
            <a:r>
              <a:rPr lang="en-GB" sz="2400" dirty="0"/>
              <a:t>what to expect after the appraisal meeting</a:t>
            </a:r>
          </a:p>
          <a:p>
            <a:pPr marL="285750" indent="-285750">
              <a:buFont typeface="Arial" panose="020B0604020202020204" pitchFamily="34" charset="0"/>
              <a:buChar char="•"/>
            </a:pPr>
            <a:endParaRPr lang="en-GB" dirty="0"/>
          </a:p>
          <a:p>
            <a:endParaRPr lang="en-GB" dirty="0"/>
          </a:p>
        </p:txBody>
      </p:sp>
      <p:pic>
        <p:nvPicPr>
          <p:cNvPr id="5" name="Picture 4" descr="A picture containing text, baby, newspaper, holding&#10;&#10;Description automatically generated">
            <a:extLst>
              <a:ext uri="{FF2B5EF4-FFF2-40B4-BE49-F238E27FC236}">
                <a16:creationId xmlns:a16="http://schemas.microsoft.com/office/drawing/2014/main" id="{FA4F4C44-D80A-42A6-ABE1-FB04E5F5DC35}"/>
              </a:ext>
            </a:extLst>
          </p:cNvPr>
          <p:cNvPicPr>
            <a:picLocks noChangeAspect="1"/>
          </p:cNvPicPr>
          <p:nvPr/>
        </p:nvPicPr>
        <p:blipFill>
          <a:blip r:embed="rId2"/>
          <a:stretch>
            <a:fillRect/>
          </a:stretch>
        </p:blipFill>
        <p:spPr>
          <a:xfrm>
            <a:off x="6581167" y="2600162"/>
            <a:ext cx="2286000" cy="2286000"/>
          </a:xfrm>
          <a:prstGeom prst="rect">
            <a:avLst/>
          </a:prstGeom>
        </p:spPr>
      </p:pic>
    </p:spTree>
    <p:extLst>
      <p:ext uri="{BB962C8B-B14F-4D97-AF65-F5344CB8AC3E}">
        <p14:creationId xmlns:p14="http://schemas.microsoft.com/office/powerpoint/2010/main" val="116820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04F5-507D-4E74-8616-E08FBCE25EFF}"/>
              </a:ext>
            </a:extLst>
          </p:cNvPr>
          <p:cNvSpPr>
            <a:spLocks noGrp="1"/>
          </p:cNvSpPr>
          <p:nvPr>
            <p:ph type="title"/>
          </p:nvPr>
        </p:nvSpPr>
        <p:spPr/>
        <p:txBody>
          <a:bodyPr/>
          <a:lstStyle/>
          <a:p>
            <a:r>
              <a:rPr lang="en-GB" dirty="0"/>
              <a:t>Groupwork</a:t>
            </a:r>
          </a:p>
        </p:txBody>
      </p:sp>
      <p:sp>
        <p:nvSpPr>
          <p:cNvPr id="3" name="Content Placeholder 2">
            <a:extLst>
              <a:ext uri="{FF2B5EF4-FFF2-40B4-BE49-F238E27FC236}">
                <a16:creationId xmlns:a16="http://schemas.microsoft.com/office/drawing/2014/main" id="{8255C65E-6E7B-45AF-A2AE-285AA17C9894}"/>
              </a:ext>
            </a:extLst>
          </p:cNvPr>
          <p:cNvSpPr>
            <a:spLocks noGrp="1"/>
          </p:cNvSpPr>
          <p:nvPr>
            <p:ph idx="1"/>
          </p:nvPr>
        </p:nvSpPr>
        <p:spPr/>
        <p:txBody>
          <a:bodyPr/>
          <a:lstStyle/>
          <a:p>
            <a:pPr algn="ctr"/>
            <a:r>
              <a:rPr lang="en-GB" sz="2400" dirty="0"/>
              <a:t>In groups think of as many reasons why appraisals are important.</a:t>
            </a:r>
          </a:p>
          <a:p>
            <a:endParaRPr lang="en-GB" dirty="0"/>
          </a:p>
        </p:txBody>
      </p:sp>
      <p:pic>
        <p:nvPicPr>
          <p:cNvPr id="5" name="Picture 4" descr="A picture containing box, room&#10;&#10;Description automatically generated">
            <a:extLst>
              <a:ext uri="{FF2B5EF4-FFF2-40B4-BE49-F238E27FC236}">
                <a16:creationId xmlns:a16="http://schemas.microsoft.com/office/drawing/2014/main" id="{E7D47759-522C-4505-9BAB-841F957EA1DB}"/>
              </a:ext>
            </a:extLst>
          </p:cNvPr>
          <p:cNvPicPr>
            <a:picLocks noChangeAspect="1"/>
          </p:cNvPicPr>
          <p:nvPr/>
        </p:nvPicPr>
        <p:blipFill>
          <a:blip r:embed="rId2"/>
          <a:stretch>
            <a:fillRect/>
          </a:stretch>
        </p:blipFill>
        <p:spPr>
          <a:xfrm>
            <a:off x="2381250" y="1857375"/>
            <a:ext cx="4381500" cy="3143250"/>
          </a:xfrm>
          <a:prstGeom prst="rect">
            <a:avLst/>
          </a:prstGeom>
        </p:spPr>
      </p:pic>
    </p:spTree>
    <p:extLst>
      <p:ext uri="{BB962C8B-B14F-4D97-AF65-F5344CB8AC3E}">
        <p14:creationId xmlns:p14="http://schemas.microsoft.com/office/powerpoint/2010/main" val="161328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C893-C788-4965-B12C-6E8346AE84F9}"/>
              </a:ext>
            </a:extLst>
          </p:cNvPr>
          <p:cNvSpPr>
            <a:spLocks noGrp="1"/>
          </p:cNvSpPr>
          <p:nvPr>
            <p:ph type="title"/>
          </p:nvPr>
        </p:nvSpPr>
        <p:spPr/>
        <p:txBody>
          <a:bodyPr/>
          <a:lstStyle/>
          <a:p>
            <a:r>
              <a:rPr lang="en-GB" dirty="0"/>
              <a:t>Your appraisal understanding.</a:t>
            </a:r>
          </a:p>
        </p:txBody>
      </p:sp>
      <p:pic>
        <p:nvPicPr>
          <p:cNvPr id="6" name="Picture 5" descr="A picture containing drawing&#10;&#10;Description automatically generated">
            <a:extLst>
              <a:ext uri="{FF2B5EF4-FFF2-40B4-BE49-F238E27FC236}">
                <a16:creationId xmlns:a16="http://schemas.microsoft.com/office/drawing/2014/main" id="{9E09407A-C2C3-4463-8100-70E9E399BD11}"/>
              </a:ext>
            </a:extLst>
          </p:cNvPr>
          <p:cNvPicPr>
            <a:picLocks noChangeAspect="1"/>
          </p:cNvPicPr>
          <p:nvPr/>
        </p:nvPicPr>
        <p:blipFill>
          <a:blip r:embed="rId3"/>
          <a:stretch>
            <a:fillRect/>
          </a:stretch>
        </p:blipFill>
        <p:spPr>
          <a:xfrm>
            <a:off x="6213176" y="4524865"/>
            <a:ext cx="2930824" cy="1970691"/>
          </a:xfrm>
          <a:prstGeom prst="rect">
            <a:avLst/>
          </a:prstGeom>
        </p:spPr>
      </p:pic>
      <p:sp>
        <p:nvSpPr>
          <p:cNvPr id="7" name="TextBox 6">
            <a:extLst>
              <a:ext uri="{FF2B5EF4-FFF2-40B4-BE49-F238E27FC236}">
                <a16:creationId xmlns:a16="http://schemas.microsoft.com/office/drawing/2014/main" id="{6CF1B757-50E6-4D8D-9DC8-6349693CFCC2}"/>
              </a:ext>
            </a:extLst>
          </p:cNvPr>
          <p:cNvSpPr txBox="1"/>
          <p:nvPr/>
        </p:nvSpPr>
        <p:spPr>
          <a:xfrm>
            <a:off x="391212" y="1171241"/>
            <a:ext cx="8003356" cy="4370427"/>
          </a:xfrm>
          <a:prstGeom prst="rect">
            <a:avLst/>
          </a:prstGeom>
          <a:noFill/>
        </p:spPr>
        <p:txBody>
          <a:bodyPr wrap="square">
            <a:spAutoFit/>
          </a:bodyPr>
          <a:lstStyle/>
          <a:p>
            <a:pPr marL="457200" indent="-457200">
              <a:buFont typeface="+mj-lt"/>
              <a:buAutoNum type="arabicPeriod"/>
            </a:pPr>
            <a:r>
              <a:rPr lang="en-GB" sz="2000" dirty="0"/>
              <a:t>Have a clear understanding of my role and the part I play within the team and organisation</a:t>
            </a:r>
          </a:p>
          <a:p>
            <a:pPr marL="457200" indent="-457200">
              <a:buFont typeface="+mj-lt"/>
              <a:buAutoNum type="arabicPeriod"/>
            </a:pPr>
            <a:r>
              <a:rPr lang="en-GB" sz="2000" dirty="0"/>
              <a:t>Have an agreed set of priorities and objectives for my work</a:t>
            </a:r>
          </a:p>
          <a:p>
            <a:pPr marL="457200" indent="-457200">
              <a:buFont typeface="+mj-lt"/>
              <a:buAutoNum type="arabicPeriod"/>
            </a:pPr>
            <a:r>
              <a:rPr lang="en-GB" sz="2000" dirty="0"/>
              <a:t>Possess and apply the knowledge and skills I need to perform that role effectively and to achieve my objectives</a:t>
            </a:r>
          </a:p>
          <a:p>
            <a:endParaRPr lang="en-GB" sz="2000" dirty="0"/>
          </a:p>
          <a:p>
            <a:pPr marL="285750" indent="-285750">
              <a:buFont typeface="Arial" panose="020B0604020202020204" pitchFamily="34" charset="0"/>
              <a:buChar char="•"/>
            </a:pPr>
            <a:r>
              <a:rPr lang="en-GB" sz="2000" dirty="0"/>
              <a:t>Think back to your past experiences of undergoing an appraisal – either within the NHS or at another organisation in which you have worked. Create a list of the things that created a positive experience for you and the things that made it less positive – try to be as descriptive as possible.</a:t>
            </a:r>
            <a:br>
              <a:rPr lang="en-GB" sz="2000" dirty="0"/>
            </a:br>
            <a:r>
              <a:rPr lang="en-GB" sz="2000" dirty="0"/>
              <a:t>With the benefit of hindsight, what did </a:t>
            </a:r>
            <a:r>
              <a:rPr lang="en-GB" sz="2000" b="1" dirty="0"/>
              <a:t>you </a:t>
            </a:r>
            <a:r>
              <a:rPr lang="en-GB" sz="2000" dirty="0"/>
              <a:t>do to contribute to either the positive or negative experience? Were you an equal party to the appraisal or were you just the recipient of it?</a:t>
            </a:r>
          </a:p>
          <a:p>
            <a:endParaRPr lang="en-GB" dirty="0"/>
          </a:p>
        </p:txBody>
      </p:sp>
    </p:spTree>
    <p:extLst>
      <p:ext uri="{BB962C8B-B14F-4D97-AF65-F5344CB8AC3E}">
        <p14:creationId xmlns:p14="http://schemas.microsoft.com/office/powerpoint/2010/main" val="192666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C0B4-FD2D-4A7D-A974-575F820EF603}"/>
              </a:ext>
            </a:extLst>
          </p:cNvPr>
          <p:cNvSpPr>
            <a:spLocks noGrp="1"/>
          </p:cNvSpPr>
          <p:nvPr>
            <p:ph type="title"/>
          </p:nvPr>
        </p:nvSpPr>
        <p:spPr/>
        <p:txBody>
          <a:bodyPr/>
          <a:lstStyle/>
          <a:p>
            <a:r>
              <a:rPr lang="en-GB" sz="2800" dirty="0"/>
              <a:t>NHS Knowledge and Skills Framework</a:t>
            </a:r>
            <a:endParaRPr lang="en-GB" dirty="0"/>
          </a:p>
        </p:txBody>
      </p:sp>
      <p:sp>
        <p:nvSpPr>
          <p:cNvPr id="3" name="Content Placeholder 2">
            <a:extLst>
              <a:ext uri="{FF2B5EF4-FFF2-40B4-BE49-F238E27FC236}">
                <a16:creationId xmlns:a16="http://schemas.microsoft.com/office/drawing/2014/main" id="{2A5A07D9-77B0-47E6-8003-01FA5881B96D}"/>
              </a:ext>
            </a:extLst>
          </p:cNvPr>
          <p:cNvSpPr>
            <a:spLocks noGrp="1"/>
          </p:cNvSpPr>
          <p:nvPr>
            <p:ph idx="1"/>
          </p:nvPr>
        </p:nvSpPr>
        <p:spPr/>
        <p:txBody>
          <a:bodyPr>
            <a:normAutofit/>
          </a:bodyPr>
          <a:lstStyle/>
          <a:p>
            <a:r>
              <a:rPr lang="en-GB" sz="2000" dirty="0"/>
              <a:t>The NHS Knowledge and Skills Framework (KSF) is a tool that is used to describe the knowledge and skills you need to apply at work in order to deliver high quality services and includes an annual system of review and development for </a:t>
            </a:r>
            <a:r>
              <a:rPr lang="en-GB" sz="2000" b="1" dirty="0"/>
              <a:t>all</a:t>
            </a:r>
            <a:r>
              <a:rPr lang="en-GB" sz="2000" dirty="0"/>
              <a:t> staff covered by Agenda for Change contracts.</a:t>
            </a:r>
            <a:br>
              <a:rPr lang="en-GB" sz="2000" dirty="0"/>
            </a:br>
            <a:r>
              <a:rPr lang="en-GB" sz="2000" dirty="0"/>
              <a:t> </a:t>
            </a:r>
            <a:br>
              <a:rPr lang="en-GB" sz="2000" dirty="0"/>
            </a:br>
            <a:r>
              <a:rPr lang="en-GB" sz="2000" dirty="0"/>
              <a:t>You will typically have annual development reviews against your KSF post outline that will result in the production of your personal development plan.</a:t>
            </a:r>
            <a:br>
              <a:rPr lang="en-GB" sz="2000" dirty="0"/>
            </a:br>
            <a:r>
              <a:rPr lang="en-GB" sz="2000" dirty="0"/>
              <a:t> </a:t>
            </a:r>
            <a:br>
              <a:rPr lang="en-GB" sz="2000" dirty="0"/>
            </a:br>
            <a:r>
              <a:rPr lang="en-GB" sz="2000" dirty="0"/>
              <a:t>Your line manager will work with you to agree development plans and then to enable you to fulfil what is in them. Your manager will encourage you to progress and develop and where training and/or development needs have been identified and agreed, they will ensure sufficient financial support is provided.</a:t>
            </a:r>
          </a:p>
        </p:txBody>
      </p:sp>
    </p:spTree>
    <p:extLst>
      <p:ext uri="{BB962C8B-B14F-4D97-AF65-F5344CB8AC3E}">
        <p14:creationId xmlns:p14="http://schemas.microsoft.com/office/powerpoint/2010/main" val="7334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D459-C45C-4E3F-A997-8D401EE2DB5D}"/>
              </a:ext>
            </a:extLst>
          </p:cNvPr>
          <p:cNvSpPr>
            <a:spLocks noGrp="1"/>
          </p:cNvSpPr>
          <p:nvPr>
            <p:ph type="title"/>
          </p:nvPr>
        </p:nvSpPr>
        <p:spPr/>
        <p:txBody>
          <a:bodyPr>
            <a:normAutofit fontScale="90000"/>
          </a:bodyPr>
          <a:lstStyle/>
          <a:p>
            <a:r>
              <a:rPr lang="en-GB" dirty="0"/>
              <a:t>Benefits for you from a successful review should include</a:t>
            </a:r>
          </a:p>
        </p:txBody>
      </p:sp>
      <p:sp>
        <p:nvSpPr>
          <p:cNvPr id="3" name="Content Placeholder 2">
            <a:extLst>
              <a:ext uri="{FF2B5EF4-FFF2-40B4-BE49-F238E27FC236}">
                <a16:creationId xmlns:a16="http://schemas.microsoft.com/office/drawing/2014/main" id="{A4CDDB9E-1B09-4484-A871-387D2AB42C33}"/>
              </a:ext>
            </a:extLst>
          </p:cNvPr>
          <p:cNvSpPr>
            <a:spLocks noGrp="1"/>
          </p:cNvSpPr>
          <p:nvPr>
            <p:ph idx="1"/>
          </p:nvPr>
        </p:nvSpPr>
        <p:spPr>
          <a:xfrm>
            <a:off x="457200" y="1260000"/>
            <a:ext cx="8229600" cy="4923984"/>
          </a:xfrm>
        </p:spPr>
        <p:txBody>
          <a:bodyPr>
            <a:normAutofit/>
          </a:bodyPr>
          <a:lstStyle/>
          <a:p>
            <a:pPr marL="285750" indent="-285750">
              <a:buFont typeface="Arial" panose="020B0604020202020204" pitchFamily="34" charset="0"/>
              <a:buChar char="•"/>
            </a:pPr>
            <a:r>
              <a:rPr lang="en-GB" sz="2000" dirty="0"/>
              <a:t>Receiving recognition and support from management as you develop in your work role</a:t>
            </a:r>
          </a:p>
          <a:p>
            <a:pPr marL="285750" indent="-285750">
              <a:buFont typeface="Arial" panose="020B0604020202020204" pitchFamily="34" charset="0"/>
              <a:buChar char="•"/>
            </a:pPr>
            <a:r>
              <a:rPr lang="en-GB" sz="2000" dirty="0"/>
              <a:t>Being reminded of how you are contributing to the quality of service of your unit</a:t>
            </a:r>
          </a:p>
          <a:p>
            <a:pPr marL="285750" indent="-285750">
              <a:buFont typeface="Arial" panose="020B0604020202020204" pitchFamily="34" charset="0"/>
              <a:buChar char="•"/>
            </a:pPr>
            <a:r>
              <a:rPr lang="en-GB" sz="2000" dirty="0"/>
              <a:t>Having the opportunity to have your views and suggestions heard relating to both your own development and that of the overall unit</a:t>
            </a:r>
          </a:p>
          <a:p>
            <a:pPr marL="285750" indent="-285750">
              <a:buFont typeface="Arial" panose="020B0604020202020204" pitchFamily="34" charset="0"/>
              <a:buChar char="•"/>
            </a:pPr>
            <a:r>
              <a:rPr lang="en-GB" sz="2000" dirty="0"/>
              <a:t>At the same time, the benefits to your organisation from a successful review should include:</a:t>
            </a:r>
          </a:p>
          <a:p>
            <a:pPr marL="285750" indent="-285750">
              <a:buFont typeface="Arial" panose="020B0604020202020204" pitchFamily="34" charset="0"/>
              <a:buChar char="•"/>
            </a:pPr>
            <a:r>
              <a:rPr lang="en-GB" sz="2000" dirty="0"/>
              <a:t>Clearer understanding of organisational goals by all staff</a:t>
            </a:r>
          </a:p>
          <a:p>
            <a:pPr marL="285750" indent="-285750">
              <a:buFont typeface="Arial" panose="020B0604020202020204" pitchFamily="34" charset="0"/>
              <a:buChar char="•"/>
            </a:pPr>
            <a:r>
              <a:rPr lang="en-GB" sz="2000" dirty="0"/>
              <a:t>Stronger working relationships between the manager and staff</a:t>
            </a:r>
          </a:p>
          <a:p>
            <a:pPr marL="285750" indent="-285750">
              <a:buFont typeface="Arial" panose="020B0604020202020204" pitchFamily="34" charset="0"/>
              <a:buChar char="•"/>
            </a:pPr>
            <a:r>
              <a:rPr lang="en-GB" sz="2000" dirty="0"/>
              <a:t>Improved organisational productivity as a result of discussing individual performance issues</a:t>
            </a:r>
          </a:p>
          <a:p>
            <a:pPr marL="285750" indent="-285750">
              <a:buFont typeface="Arial" panose="020B0604020202020204" pitchFamily="34" charset="0"/>
              <a:buChar char="•"/>
            </a:pPr>
            <a:r>
              <a:rPr lang="en-GB" sz="2000" dirty="0"/>
              <a:t>Objectivity in decision making concerning promotions, training, and other personnel actions</a:t>
            </a:r>
          </a:p>
          <a:p>
            <a:endParaRPr lang="en-GB" sz="2000" dirty="0"/>
          </a:p>
        </p:txBody>
      </p:sp>
    </p:spTree>
    <p:extLst>
      <p:ext uri="{BB962C8B-B14F-4D97-AF65-F5344CB8AC3E}">
        <p14:creationId xmlns:p14="http://schemas.microsoft.com/office/powerpoint/2010/main" val="88296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7F5B-D8A2-4DDF-AE62-5AA1DDD4ECA9}"/>
              </a:ext>
            </a:extLst>
          </p:cNvPr>
          <p:cNvSpPr>
            <a:spLocks noGrp="1"/>
          </p:cNvSpPr>
          <p:nvPr>
            <p:ph type="title"/>
          </p:nvPr>
        </p:nvSpPr>
        <p:spPr/>
        <p:txBody>
          <a:bodyPr/>
          <a:lstStyle/>
          <a:p>
            <a:r>
              <a:rPr lang="en-GB" dirty="0"/>
              <a:t>Your appraisal</a:t>
            </a:r>
          </a:p>
        </p:txBody>
      </p:sp>
      <p:sp>
        <p:nvSpPr>
          <p:cNvPr id="3" name="Content Placeholder 2">
            <a:extLst>
              <a:ext uri="{FF2B5EF4-FFF2-40B4-BE49-F238E27FC236}">
                <a16:creationId xmlns:a16="http://schemas.microsoft.com/office/drawing/2014/main" id="{E8768FDF-C236-402A-B132-EEBFB51DF93C}"/>
              </a:ext>
            </a:extLst>
          </p:cNvPr>
          <p:cNvSpPr>
            <a:spLocks noGrp="1"/>
          </p:cNvSpPr>
          <p:nvPr>
            <p:ph idx="1"/>
          </p:nvPr>
        </p:nvSpPr>
        <p:spPr>
          <a:xfrm>
            <a:off x="362932" y="1137451"/>
            <a:ext cx="4944359" cy="5112520"/>
          </a:xfrm>
        </p:spPr>
        <p:txBody>
          <a:bodyPr>
            <a:normAutofit/>
          </a:bodyPr>
          <a:lstStyle/>
          <a:p>
            <a:pPr marL="342900" indent="-342900">
              <a:buFont typeface="Arial" panose="020B0604020202020204" pitchFamily="34" charset="0"/>
              <a:buChar char="•"/>
            </a:pPr>
            <a:r>
              <a:rPr lang="en-GB" sz="2000" dirty="0"/>
              <a:t>Rule number one is to be ready on time for the interview! You should have been given uninterrupted time for the meeting.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Think of how you have preformed since your last meeting and be ready with an answer to the question.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Greet your manager in a positive way.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Structure your conversation remember to begin and end on a positive this way the managers are more likely to remember this.</a:t>
            </a:r>
          </a:p>
        </p:txBody>
      </p:sp>
      <p:pic>
        <p:nvPicPr>
          <p:cNvPr id="1026" name="Picture 2" descr="Performance Appraisal – Punishment Tool or Organizational Catalyst ...">
            <a:extLst>
              <a:ext uri="{FF2B5EF4-FFF2-40B4-BE49-F238E27FC236}">
                <a16:creationId xmlns:a16="http://schemas.microsoft.com/office/drawing/2014/main" id="{C6DCE5BF-E5B6-455C-A1CB-17A66D57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291" y="2217705"/>
            <a:ext cx="3662693" cy="264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9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14C8-A578-4DEF-8C38-E9C893D22513}"/>
              </a:ext>
            </a:extLst>
          </p:cNvPr>
          <p:cNvSpPr>
            <a:spLocks noGrp="1"/>
          </p:cNvSpPr>
          <p:nvPr>
            <p:ph type="title"/>
          </p:nvPr>
        </p:nvSpPr>
        <p:spPr/>
        <p:txBody>
          <a:bodyPr/>
          <a:lstStyle/>
          <a:p>
            <a:r>
              <a:rPr lang="en-GB" dirty="0"/>
              <a:t>Structure of the interview</a:t>
            </a:r>
          </a:p>
        </p:txBody>
      </p:sp>
      <p:sp>
        <p:nvSpPr>
          <p:cNvPr id="3" name="Content Placeholder 2">
            <a:extLst>
              <a:ext uri="{FF2B5EF4-FFF2-40B4-BE49-F238E27FC236}">
                <a16:creationId xmlns:a16="http://schemas.microsoft.com/office/drawing/2014/main" id="{B07E63C7-C652-41DC-B0D0-5EAAFF5FECB7}"/>
              </a:ext>
            </a:extLst>
          </p:cNvPr>
          <p:cNvSpPr>
            <a:spLocks noGrp="1"/>
          </p:cNvSpPr>
          <p:nvPr>
            <p:ph idx="1"/>
          </p:nvPr>
        </p:nvSpPr>
        <p:spPr>
          <a:xfrm>
            <a:off x="457200" y="1260000"/>
            <a:ext cx="8229600" cy="4942837"/>
          </a:xfrm>
        </p:spPr>
        <p:txBody>
          <a:bodyPr>
            <a:normAutofit lnSpcReduction="10000"/>
          </a:bodyPr>
          <a:lstStyle/>
          <a:p>
            <a:r>
              <a:rPr lang="en-GB" sz="2000" b="1" dirty="0"/>
              <a:t>Initial discussion</a:t>
            </a:r>
            <a:r>
              <a:rPr lang="en-GB" sz="2000" dirty="0"/>
              <a:t> – Agreeing what the purpose of the meeting is and what you each hope to achieve. Sharing each other’s objectives with regard to the discussions</a:t>
            </a:r>
          </a:p>
          <a:p>
            <a:endParaRPr lang="en-GB" sz="2000" dirty="0"/>
          </a:p>
          <a:p>
            <a:r>
              <a:rPr lang="en-GB" sz="2000" b="1" dirty="0"/>
              <a:t>Review of past year’s objectives/development plan</a:t>
            </a:r>
            <a:r>
              <a:rPr lang="en-GB" sz="2000" dirty="0"/>
              <a:t> – Conducting a thorough review of your progress during the appraisal period</a:t>
            </a:r>
          </a:p>
          <a:p>
            <a:endParaRPr lang="en-GB" sz="2000" dirty="0"/>
          </a:p>
          <a:p>
            <a:r>
              <a:rPr lang="en-GB" sz="2000" b="1" dirty="0"/>
              <a:t>Objective setting</a:t>
            </a:r>
            <a:r>
              <a:rPr lang="en-GB" sz="2000" dirty="0"/>
              <a:t> – Agreeing performance standards and objectives for the next year</a:t>
            </a:r>
          </a:p>
          <a:p>
            <a:endParaRPr lang="en-GB" sz="2000" dirty="0"/>
          </a:p>
          <a:p>
            <a:r>
              <a:rPr lang="en-GB" sz="2000" b="1" dirty="0"/>
              <a:t>Personal Development Plan</a:t>
            </a:r>
            <a:r>
              <a:rPr lang="en-GB" sz="2000" dirty="0"/>
              <a:t> – Discussing development activities for you to undertake</a:t>
            </a:r>
          </a:p>
          <a:p>
            <a:endParaRPr lang="en-GB" sz="2000" dirty="0"/>
          </a:p>
          <a:p>
            <a:r>
              <a:rPr lang="en-GB" sz="2000" b="1" dirty="0"/>
              <a:t>Summary – </a:t>
            </a:r>
            <a:r>
              <a:rPr lang="en-GB" sz="2000" dirty="0"/>
              <a:t>Reaching a conclusion on what has been discussed and what will happen next</a:t>
            </a:r>
          </a:p>
          <a:p>
            <a:endParaRPr lang="en-GB" sz="2000" dirty="0"/>
          </a:p>
        </p:txBody>
      </p:sp>
    </p:spTree>
    <p:extLst>
      <p:ext uri="{BB962C8B-B14F-4D97-AF65-F5344CB8AC3E}">
        <p14:creationId xmlns:p14="http://schemas.microsoft.com/office/powerpoint/2010/main" val="209293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6C1F8BEDB164EAA91AC11713F6C36" ma:contentTypeVersion="10" ma:contentTypeDescription="Create a new document." ma:contentTypeScope="" ma:versionID="51d2ee5845bed9e452cac3cc46cd543b">
  <xsd:schema xmlns:xsd="http://www.w3.org/2001/XMLSchema" xmlns:xs="http://www.w3.org/2001/XMLSchema" xmlns:p="http://schemas.microsoft.com/office/2006/metadata/properties" xmlns:ns2="627b521f-d4b1-4dd4-9fbd-d7aeda598dfb" targetNamespace="http://schemas.microsoft.com/office/2006/metadata/properties" ma:root="true" ma:fieldsID="7e48d475bd10ef82c164b682100d2a05" ns2:_="">
    <xsd:import namespace="627b521f-d4b1-4dd4-9fbd-d7aeda598dfb"/>
    <xsd:element name="properties">
      <xsd:complexType>
        <xsd:sequence>
          <xsd:element name="documentManagement">
            <xsd:complexType>
              <xsd:all>
                <xsd:element ref="ns2:A_x0020__x002d__x0020_Z"/>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521f-d4b1-4dd4-9fbd-d7aeda598dfb" elementFormDefault="qualified">
    <xsd:import namespace="http://schemas.microsoft.com/office/2006/documentManagement/types"/>
    <xsd:import namespace="http://schemas.microsoft.com/office/infopath/2007/PartnerControls"/>
    <xsd:element name="A_x0020__x002d__x0020_Z" ma:index="8" ma:displayName="A - Z" ma:format="Dropdown" ma:internalName="A_x0020__x002d__x0020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_x0020__x002d__x0020_Z xmlns="627b521f-d4b1-4dd4-9fbd-d7aeda598dfb">A</A_x0020__x002d__x0020_Z>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AA32F51-7085-4500-B329-3F03AC6B0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521f-d4b1-4dd4-9fbd-d7aeda59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84FE2F-D1B3-4F8D-8808-A43EB1AA4D2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627b521f-d4b1-4dd4-9fbd-d7aeda598dfb"/>
    <ds:schemaRef ds:uri="http://www.w3.org/XML/1998/namespace"/>
  </ds:schemaRefs>
</ds:datastoreItem>
</file>

<file path=customXml/itemProps3.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4.xml><?xml version="1.0" encoding="utf-8"?>
<ds:datastoreItem xmlns:ds="http://schemas.openxmlformats.org/officeDocument/2006/customXml" ds:itemID="{9AD8F586-51E6-48D0-84A1-F6E69317D3A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0</TotalTime>
  <Words>1796</Words>
  <Application>Microsoft Office PowerPoint</Application>
  <PresentationFormat>On-screen Show (4:3)</PresentationFormat>
  <Paragraphs>116</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Appraisal Workshop</vt:lpstr>
      <vt:lpstr>Background</vt:lpstr>
      <vt:lpstr>Learning outcomes</vt:lpstr>
      <vt:lpstr>Groupwork</vt:lpstr>
      <vt:lpstr>Your appraisal understanding.</vt:lpstr>
      <vt:lpstr>NHS Knowledge and Skills Framework</vt:lpstr>
      <vt:lpstr>Benefits for you from a successful review should include</vt:lpstr>
      <vt:lpstr>Your appraisal</vt:lpstr>
      <vt:lpstr>Structure of the interview</vt:lpstr>
      <vt:lpstr>Group work</vt:lpstr>
      <vt:lpstr>Receiving feedback</vt:lpstr>
      <vt:lpstr>Top tips</vt:lpstr>
      <vt:lpstr>PowerPoint Presentation</vt:lpstr>
      <vt:lpstr>Managers will use SMART objectives</vt:lpstr>
      <vt:lpstr>Appraisal discussion</vt:lpstr>
      <vt:lpstr>After the appraisal</vt:lpstr>
      <vt:lpstr>After the appraisal</vt:lpstr>
      <vt:lpstr>Review the appraisal itself</vt:lpstr>
      <vt:lpstr>PowerPoint Presentation</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dc:title>
  <dc:creator>Maskie Maskall</dc:creator>
  <cp:lastModifiedBy>Emma Barr</cp:lastModifiedBy>
  <cp:revision>78</cp:revision>
  <dcterms:created xsi:type="dcterms:W3CDTF">2015-12-04T14:05:15Z</dcterms:created>
  <dcterms:modified xsi:type="dcterms:W3CDTF">2020-08-25T09:31:55Z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0x0101002736C1F8BEDB164EAA91AC11713F6C36</vt:lpwstr>
  </property>
</Properties>
</file>